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327" r:id="rId2"/>
    <p:sldId id="328" r:id="rId3"/>
    <p:sldId id="329" r:id="rId4"/>
    <p:sldId id="331" r:id="rId5"/>
    <p:sldId id="330" r:id="rId6"/>
    <p:sldId id="332" r:id="rId7"/>
    <p:sldId id="335" r:id="rId8"/>
    <p:sldId id="33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Animation="0" useTimings="0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70"/>
    <p:restoredTop sz="94651"/>
  </p:normalViewPr>
  <p:slideViewPr>
    <p:cSldViewPr snapToGrid="0" snapToObjects="1">
      <p:cViewPr varScale="1">
        <p:scale>
          <a:sx n="81" d="100"/>
          <a:sy n="81" d="100"/>
        </p:scale>
        <p:origin x="216" y="8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jpeg>
</file>

<file path=ppt/media/image11.jpeg>
</file>

<file path=ppt/media/image12.tiff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3/11/21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5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6DCE6-5E8C-4E63-B22B-AE2E83541C38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915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2021-03-11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2021-03-11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2021-03-11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2021-03-11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2021-03-11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2021-03-11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2021-03-11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2021-03-11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2021-03-11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2021-03-11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2021-03-11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w3c/wot-usecases" TargetMode="External"/><Relationship Id="rId3" Type="http://schemas.openxmlformats.org/officeDocument/2006/relationships/hyperlink" Target="https://github.com/w3c/wot-thing-description/" TargetMode="External"/><Relationship Id="rId7" Type="http://schemas.openxmlformats.org/officeDocument/2006/relationships/hyperlink" Target="https://github.com/w3c/wot-scripting-api/" TargetMode="External"/><Relationship Id="rId2" Type="http://schemas.openxmlformats.org/officeDocument/2006/relationships/hyperlink" Target="https://github.com/w3c/wot-architectur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w3c/wot-binding-templates/" TargetMode="External"/><Relationship Id="rId5" Type="http://schemas.openxmlformats.org/officeDocument/2006/relationships/hyperlink" Target="https://github.com/w3c/wot-profile" TargetMode="External"/><Relationship Id="rId4" Type="http://schemas.openxmlformats.org/officeDocument/2006/relationships/hyperlink" Target="https://github.com/w3c/wot-discovery" TargetMode="External"/><Relationship Id="rId9" Type="http://schemas.openxmlformats.org/officeDocument/2006/relationships/hyperlink" Target="https://www.w3.org/WoT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sebastian.kaebisch@siemens.com" TargetMode="External"/><Relationship Id="rId2" Type="http://schemas.openxmlformats.org/officeDocument/2006/relationships/hyperlink" Target="mailto:michael.mccool@intel.com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3.org/Wo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8E8A7-8245-3D43-B0CF-EE61C237F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303" y="3265488"/>
            <a:ext cx="10950515" cy="1470025"/>
          </a:xfrm>
        </p:spPr>
        <p:txBody>
          <a:bodyPr/>
          <a:lstStyle/>
          <a:p>
            <a:r>
              <a:rPr lang="en-US" dirty="0"/>
              <a:t>WoT Summary and Status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4F3365-F046-5D42-B884-FD1FD2500C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McCool</a:t>
            </a:r>
          </a:p>
          <a:p>
            <a:r>
              <a:rPr lang="en-US" dirty="0"/>
              <a:t>March 2021</a:t>
            </a:r>
          </a:p>
        </p:txBody>
      </p:sp>
    </p:spTree>
    <p:extLst>
      <p:ext uri="{BB962C8B-B14F-4D97-AF65-F5344CB8AC3E}">
        <p14:creationId xmlns:p14="http://schemas.microsoft.com/office/powerpoint/2010/main" val="3551822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946" y="193963"/>
            <a:ext cx="10771261" cy="996581"/>
          </a:xfrm>
        </p:spPr>
        <p:txBody>
          <a:bodyPr>
            <a:normAutofit/>
          </a:bodyPr>
          <a:lstStyle/>
          <a:p>
            <a:pPr marL="55563"/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W3C Web of Things (WoT)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5" name="テキスト ボックス 39"/>
          <p:cNvSpPr txBox="1"/>
          <p:nvPr/>
        </p:nvSpPr>
        <p:spPr>
          <a:xfrm>
            <a:off x="539947" y="1053973"/>
            <a:ext cx="1111210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W3C Working Group goal: Adapting web technologies to IoT</a:t>
            </a:r>
          </a:p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Already published: Thing Description (TD) metadata format</a:t>
            </a:r>
          </a:p>
          <a:p>
            <a:pPr marL="895018" lvl="1" indent="-285590" defTabSz="913889">
              <a:buFont typeface="Arial" panose="020B0604020202020204" pitchFamily="34" charset="0"/>
              <a:buChar char="•"/>
            </a:pPr>
            <a:r>
              <a:rPr lang="en-US" altLang="ja-JP" sz="2400" dirty="0">
                <a:solidFill>
                  <a:srgbClr val="4F81BD"/>
                </a:solidFill>
                <a:ea typeface="Intel Clear" panose="020B0604020203020204" pitchFamily="34" charset="0"/>
                <a:cs typeface="Intel Clear" panose="020B0604020203020204" pitchFamily="34" charset="0"/>
              </a:rPr>
              <a:t>TD describes the available interactions (network API) of a Thing</a:t>
            </a:r>
          </a:p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New standards work in progress, including Discovery</a:t>
            </a:r>
          </a:p>
          <a:p>
            <a:pPr marL="895018" lvl="1" indent="-285590" defTabSz="913889">
              <a:buFont typeface="Arial" panose="020B0604020202020204" pitchFamily="34" charset="0"/>
              <a:buChar char="•"/>
            </a:pPr>
            <a:r>
              <a:rPr lang="en-US" altLang="ja-JP" sz="2400" dirty="0">
                <a:solidFill>
                  <a:srgbClr val="4F81BD"/>
                </a:solidFill>
                <a:ea typeface="Intel Clear" panose="020B0604020203020204" pitchFamily="34" charset="0"/>
                <a:cs typeface="Intel Clear" panose="020B0604020203020204" pitchFamily="34" charset="0"/>
              </a:rPr>
              <a:t>How does a potential user obtain the TDs for a Thing?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CDFD56-EC50-9640-A2A4-2F5FCBC2D9A3}"/>
              </a:ext>
            </a:extLst>
          </p:cNvPr>
          <p:cNvGrpSpPr/>
          <p:nvPr/>
        </p:nvGrpSpPr>
        <p:grpSpPr>
          <a:xfrm>
            <a:off x="518139" y="3257201"/>
            <a:ext cx="4993610" cy="2951687"/>
            <a:chOff x="2346406" y="1203598"/>
            <a:chExt cx="5748715" cy="3528392"/>
          </a:xfrm>
        </p:grpSpPr>
        <p:sp>
          <p:nvSpPr>
            <p:cNvPr id="7" name="Textfeld 3">
              <a:extLst>
                <a:ext uri="{FF2B5EF4-FFF2-40B4-BE49-F238E27FC236}">
                  <a16:creationId xmlns:a16="http://schemas.microsoft.com/office/drawing/2014/main" id="{BDCEA414-65BB-7342-8F2F-A728CD2B92A7}"/>
                </a:ext>
              </a:extLst>
            </p:cNvPr>
            <p:cNvSpPr txBox="1"/>
            <p:nvPr/>
          </p:nvSpPr>
          <p:spPr>
            <a:xfrm>
              <a:off x="6275862" y="1203598"/>
              <a:ext cx="0" cy="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endParaRPr lang="en-US" sz="12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8" name="Isosceles Triangle 104">
              <a:extLst>
                <a:ext uri="{FF2B5EF4-FFF2-40B4-BE49-F238E27FC236}">
                  <a16:creationId xmlns:a16="http://schemas.microsoft.com/office/drawing/2014/main" id="{1689EEB5-90C7-C648-8139-9160FEAFE4CA}"/>
                </a:ext>
              </a:extLst>
            </p:cNvPr>
            <p:cNvSpPr/>
            <p:nvPr/>
          </p:nvSpPr>
          <p:spPr bwMode="auto">
            <a:xfrm>
              <a:off x="2346406" y="2139254"/>
              <a:ext cx="5542420" cy="951571"/>
            </a:xfrm>
            <a:prstGeom prst="triangle">
              <a:avLst>
                <a:gd name="adj" fmla="val 8883"/>
              </a:avLst>
            </a:prstGeom>
            <a:solidFill>
              <a:schemeClr val="accent5">
                <a:lumMod val="75000"/>
                <a:alpha val="49020"/>
              </a:schemeClr>
            </a:solidFill>
            <a:ln>
              <a:noFill/>
            </a:ln>
            <a:effectLst/>
          </p:spPr>
          <p:txBody>
            <a:bodyPr wrap="square" lIns="107974" tIns="53987" rIns="107974" bIns="53987" numCol="1" spcCol="96026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9" name="Isosceles Triangle 103">
              <a:extLst>
                <a:ext uri="{FF2B5EF4-FFF2-40B4-BE49-F238E27FC236}">
                  <a16:creationId xmlns:a16="http://schemas.microsoft.com/office/drawing/2014/main" id="{4B7A0731-CCFF-B844-825C-3F95AAAE1312}"/>
                </a:ext>
              </a:extLst>
            </p:cNvPr>
            <p:cNvSpPr/>
            <p:nvPr/>
          </p:nvSpPr>
          <p:spPr bwMode="auto">
            <a:xfrm>
              <a:off x="2467617" y="2124247"/>
              <a:ext cx="5542420" cy="951571"/>
            </a:xfrm>
            <a:prstGeom prst="triangle">
              <a:avLst>
                <a:gd name="adj" fmla="val 47178"/>
              </a:avLst>
            </a:prstGeom>
            <a:solidFill>
              <a:schemeClr val="accent5">
                <a:lumMod val="75000"/>
                <a:alpha val="49020"/>
              </a:schemeClr>
            </a:solidFill>
            <a:ln>
              <a:noFill/>
            </a:ln>
            <a:effectLst/>
          </p:spPr>
          <p:txBody>
            <a:bodyPr wrap="square" lIns="107974" tIns="53987" rIns="107974" bIns="53987" numCol="1" spcCol="96026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E70B4F1-DEC9-3B4B-91C4-1B7000BC92F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157125" y="3831831"/>
              <a:ext cx="559810" cy="765245"/>
            </a:xfrm>
            <a:custGeom>
              <a:avLst/>
              <a:gdLst>
                <a:gd name="T0" fmla="*/ 545 w 545"/>
                <a:gd name="T1" fmla="*/ 141 h 586"/>
                <a:gd name="T2" fmla="*/ 538 w 545"/>
                <a:gd name="T3" fmla="*/ 155 h 586"/>
                <a:gd name="T4" fmla="*/ 480 w 545"/>
                <a:gd name="T5" fmla="*/ 67 h 586"/>
                <a:gd name="T6" fmla="*/ 420 w 545"/>
                <a:gd name="T7" fmla="*/ 88 h 586"/>
                <a:gd name="T8" fmla="*/ 407 w 545"/>
                <a:gd name="T9" fmla="*/ 61 h 586"/>
                <a:gd name="T10" fmla="*/ 490 w 545"/>
                <a:gd name="T11" fmla="*/ 37 h 586"/>
                <a:gd name="T12" fmla="*/ 545 w 545"/>
                <a:gd name="T13" fmla="*/ 141 h 586"/>
                <a:gd name="T14" fmla="*/ 376 w 545"/>
                <a:gd name="T15" fmla="*/ 137 h 586"/>
                <a:gd name="T16" fmla="*/ 405 w 545"/>
                <a:gd name="T17" fmla="*/ 126 h 586"/>
                <a:gd name="T18" fmla="*/ 431 w 545"/>
                <a:gd name="T19" fmla="*/ 189 h 586"/>
                <a:gd name="T20" fmla="*/ 530 w 545"/>
                <a:gd name="T21" fmla="*/ 173 h 586"/>
                <a:gd name="T22" fmla="*/ 523 w 545"/>
                <a:gd name="T23" fmla="*/ 188 h 586"/>
                <a:gd name="T24" fmla="*/ 408 w 545"/>
                <a:gd name="T25" fmla="*/ 212 h 586"/>
                <a:gd name="T26" fmla="*/ 375 w 545"/>
                <a:gd name="T27" fmla="*/ 137 h 586"/>
                <a:gd name="T28" fmla="*/ 376 w 545"/>
                <a:gd name="T29" fmla="*/ 137 h 586"/>
                <a:gd name="T30" fmla="*/ 284 w 545"/>
                <a:gd name="T31" fmla="*/ 586 h 586"/>
                <a:gd name="T32" fmla="*/ 68 w 545"/>
                <a:gd name="T33" fmla="*/ 586 h 586"/>
                <a:gd name="T34" fmla="*/ 68 w 545"/>
                <a:gd name="T35" fmla="*/ 401 h 586"/>
                <a:gd name="T36" fmla="*/ 284 w 545"/>
                <a:gd name="T37" fmla="*/ 401 h 586"/>
                <a:gd name="T38" fmla="*/ 284 w 545"/>
                <a:gd name="T39" fmla="*/ 586 h 586"/>
                <a:gd name="T40" fmla="*/ 39 w 545"/>
                <a:gd name="T41" fmla="*/ 78 h 586"/>
                <a:gd name="T42" fmla="*/ 0 w 545"/>
                <a:gd name="T43" fmla="*/ 39 h 586"/>
                <a:gd name="T44" fmla="*/ 39 w 545"/>
                <a:gd name="T45" fmla="*/ 0 h 586"/>
                <a:gd name="T46" fmla="*/ 78 w 545"/>
                <a:gd name="T47" fmla="*/ 39 h 586"/>
                <a:gd name="T48" fmla="*/ 39 w 545"/>
                <a:gd name="T49" fmla="*/ 78 h 586"/>
                <a:gd name="T50" fmla="*/ 376 w 545"/>
                <a:gd name="T51" fmla="*/ 127 h 586"/>
                <a:gd name="T52" fmla="*/ 342 w 545"/>
                <a:gd name="T53" fmla="*/ 93 h 586"/>
                <a:gd name="T54" fmla="*/ 376 w 545"/>
                <a:gd name="T55" fmla="*/ 58 h 586"/>
                <a:gd name="T56" fmla="*/ 411 w 545"/>
                <a:gd name="T57" fmla="*/ 93 h 586"/>
                <a:gd name="T58" fmla="*/ 376 w 545"/>
                <a:gd name="T59" fmla="*/ 127 h 586"/>
                <a:gd name="T60" fmla="*/ 310 w 545"/>
                <a:gd name="T61" fmla="*/ 366 h 586"/>
                <a:gd name="T62" fmla="*/ 284 w 545"/>
                <a:gd name="T63" fmla="*/ 391 h 586"/>
                <a:gd name="T64" fmla="*/ 68 w 545"/>
                <a:gd name="T65" fmla="*/ 391 h 586"/>
                <a:gd name="T66" fmla="*/ 203 w 545"/>
                <a:gd name="T67" fmla="*/ 254 h 586"/>
                <a:gd name="T68" fmla="*/ 264 w 545"/>
                <a:gd name="T69" fmla="*/ 225 h 586"/>
                <a:gd name="T70" fmla="*/ 342 w 545"/>
                <a:gd name="T71" fmla="*/ 303 h 586"/>
                <a:gd name="T72" fmla="*/ 310 w 545"/>
                <a:gd name="T73" fmla="*/ 366 h 586"/>
                <a:gd name="T74" fmla="*/ 264 w 545"/>
                <a:gd name="T75" fmla="*/ 215 h 586"/>
                <a:gd name="T76" fmla="*/ 208 w 545"/>
                <a:gd name="T77" fmla="*/ 235 h 586"/>
                <a:gd name="T78" fmla="*/ 158 w 545"/>
                <a:gd name="T79" fmla="*/ 286 h 586"/>
                <a:gd name="T80" fmla="*/ 23 w 545"/>
                <a:gd name="T81" fmla="*/ 85 h 586"/>
                <a:gd name="T82" fmla="*/ 39 w 545"/>
                <a:gd name="T83" fmla="*/ 88 h 586"/>
                <a:gd name="T84" fmla="*/ 88 w 545"/>
                <a:gd name="T85" fmla="*/ 39 h 586"/>
                <a:gd name="T86" fmla="*/ 87 w 545"/>
                <a:gd name="T87" fmla="*/ 30 h 586"/>
                <a:gd name="T88" fmla="*/ 288 w 545"/>
                <a:gd name="T89" fmla="*/ 218 h 586"/>
                <a:gd name="T90" fmla="*/ 264 w 545"/>
                <a:gd name="T91" fmla="*/ 215 h 586"/>
                <a:gd name="T92" fmla="*/ 332 w 545"/>
                <a:gd name="T93" fmla="*/ 93 h 586"/>
                <a:gd name="T94" fmla="*/ 344 w 545"/>
                <a:gd name="T95" fmla="*/ 123 h 586"/>
                <a:gd name="T96" fmla="*/ 174 w 545"/>
                <a:gd name="T97" fmla="*/ 98 h 586"/>
                <a:gd name="T98" fmla="*/ 75 w 545"/>
                <a:gd name="T99" fmla="*/ 5 h 586"/>
                <a:gd name="T100" fmla="*/ 355 w 545"/>
                <a:gd name="T101" fmla="*/ 54 h 586"/>
                <a:gd name="T102" fmla="*/ 332 w 545"/>
                <a:gd name="T103" fmla="*/ 93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45" h="586">
                  <a:moveTo>
                    <a:pt x="545" y="141"/>
                  </a:moveTo>
                  <a:cubicBezTo>
                    <a:pt x="538" y="155"/>
                    <a:pt x="538" y="155"/>
                    <a:pt x="538" y="155"/>
                  </a:cubicBezTo>
                  <a:cubicBezTo>
                    <a:pt x="480" y="67"/>
                    <a:pt x="480" y="67"/>
                    <a:pt x="480" y="67"/>
                  </a:cubicBezTo>
                  <a:cubicBezTo>
                    <a:pt x="420" y="88"/>
                    <a:pt x="420" y="88"/>
                    <a:pt x="420" y="88"/>
                  </a:cubicBezTo>
                  <a:cubicBezTo>
                    <a:pt x="419" y="78"/>
                    <a:pt x="414" y="68"/>
                    <a:pt x="407" y="61"/>
                  </a:cubicBezTo>
                  <a:cubicBezTo>
                    <a:pt x="490" y="37"/>
                    <a:pt x="490" y="37"/>
                    <a:pt x="490" y="37"/>
                  </a:cubicBezTo>
                  <a:lnTo>
                    <a:pt x="545" y="141"/>
                  </a:lnTo>
                  <a:close/>
                  <a:moveTo>
                    <a:pt x="376" y="137"/>
                  </a:moveTo>
                  <a:cubicBezTo>
                    <a:pt x="387" y="137"/>
                    <a:pt x="397" y="133"/>
                    <a:pt x="405" y="126"/>
                  </a:cubicBezTo>
                  <a:cubicBezTo>
                    <a:pt x="431" y="189"/>
                    <a:pt x="431" y="189"/>
                    <a:pt x="431" y="189"/>
                  </a:cubicBezTo>
                  <a:cubicBezTo>
                    <a:pt x="530" y="173"/>
                    <a:pt x="530" y="173"/>
                    <a:pt x="530" y="173"/>
                  </a:cubicBezTo>
                  <a:cubicBezTo>
                    <a:pt x="523" y="188"/>
                    <a:pt x="523" y="188"/>
                    <a:pt x="523" y="188"/>
                  </a:cubicBezTo>
                  <a:cubicBezTo>
                    <a:pt x="408" y="212"/>
                    <a:pt x="408" y="212"/>
                    <a:pt x="408" y="212"/>
                  </a:cubicBezTo>
                  <a:cubicBezTo>
                    <a:pt x="375" y="137"/>
                    <a:pt x="375" y="137"/>
                    <a:pt x="375" y="137"/>
                  </a:cubicBezTo>
                  <a:cubicBezTo>
                    <a:pt x="375" y="137"/>
                    <a:pt x="376" y="137"/>
                    <a:pt x="376" y="137"/>
                  </a:cubicBezTo>
                  <a:close/>
                  <a:moveTo>
                    <a:pt x="284" y="586"/>
                  </a:moveTo>
                  <a:cubicBezTo>
                    <a:pt x="68" y="586"/>
                    <a:pt x="68" y="586"/>
                    <a:pt x="68" y="586"/>
                  </a:cubicBezTo>
                  <a:cubicBezTo>
                    <a:pt x="68" y="401"/>
                    <a:pt x="68" y="401"/>
                    <a:pt x="68" y="401"/>
                  </a:cubicBezTo>
                  <a:cubicBezTo>
                    <a:pt x="284" y="401"/>
                    <a:pt x="284" y="401"/>
                    <a:pt x="284" y="401"/>
                  </a:cubicBezTo>
                  <a:lnTo>
                    <a:pt x="284" y="586"/>
                  </a:lnTo>
                  <a:close/>
                  <a:moveTo>
                    <a:pt x="39" y="78"/>
                  </a:moveTo>
                  <a:cubicBezTo>
                    <a:pt x="18" y="78"/>
                    <a:pt x="0" y="60"/>
                    <a:pt x="0" y="39"/>
                  </a:cubicBezTo>
                  <a:cubicBezTo>
                    <a:pt x="0" y="17"/>
                    <a:pt x="18" y="0"/>
                    <a:pt x="39" y="0"/>
                  </a:cubicBezTo>
                  <a:cubicBezTo>
                    <a:pt x="61" y="0"/>
                    <a:pt x="78" y="17"/>
                    <a:pt x="78" y="39"/>
                  </a:cubicBezTo>
                  <a:cubicBezTo>
                    <a:pt x="78" y="60"/>
                    <a:pt x="61" y="78"/>
                    <a:pt x="39" y="78"/>
                  </a:cubicBezTo>
                  <a:close/>
                  <a:moveTo>
                    <a:pt x="376" y="127"/>
                  </a:moveTo>
                  <a:cubicBezTo>
                    <a:pt x="358" y="127"/>
                    <a:pt x="342" y="111"/>
                    <a:pt x="342" y="93"/>
                  </a:cubicBezTo>
                  <a:cubicBezTo>
                    <a:pt x="342" y="74"/>
                    <a:pt x="358" y="58"/>
                    <a:pt x="376" y="58"/>
                  </a:cubicBezTo>
                  <a:cubicBezTo>
                    <a:pt x="395" y="58"/>
                    <a:pt x="411" y="74"/>
                    <a:pt x="411" y="93"/>
                  </a:cubicBezTo>
                  <a:cubicBezTo>
                    <a:pt x="411" y="111"/>
                    <a:pt x="395" y="127"/>
                    <a:pt x="376" y="127"/>
                  </a:cubicBezTo>
                  <a:close/>
                  <a:moveTo>
                    <a:pt x="310" y="366"/>
                  </a:moveTo>
                  <a:cubicBezTo>
                    <a:pt x="284" y="391"/>
                    <a:pt x="284" y="391"/>
                    <a:pt x="284" y="391"/>
                  </a:cubicBezTo>
                  <a:cubicBezTo>
                    <a:pt x="68" y="391"/>
                    <a:pt x="68" y="391"/>
                    <a:pt x="68" y="391"/>
                  </a:cubicBezTo>
                  <a:cubicBezTo>
                    <a:pt x="203" y="254"/>
                    <a:pt x="203" y="254"/>
                    <a:pt x="203" y="254"/>
                  </a:cubicBezTo>
                  <a:cubicBezTo>
                    <a:pt x="217" y="236"/>
                    <a:pt x="239" y="225"/>
                    <a:pt x="264" y="225"/>
                  </a:cubicBezTo>
                  <a:cubicBezTo>
                    <a:pt x="307" y="225"/>
                    <a:pt x="342" y="260"/>
                    <a:pt x="342" y="303"/>
                  </a:cubicBezTo>
                  <a:cubicBezTo>
                    <a:pt x="342" y="329"/>
                    <a:pt x="330" y="351"/>
                    <a:pt x="310" y="366"/>
                  </a:cubicBezTo>
                  <a:close/>
                  <a:moveTo>
                    <a:pt x="264" y="215"/>
                  </a:moveTo>
                  <a:cubicBezTo>
                    <a:pt x="243" y="215"/>
                    <a:pt x="223" y="222"/>
                    <a:pt x="208" y="235"/>
                  </a:cubicBezTo>
                  <a:cubicBezTo>
                    <a:pt x="203" y="239"/>
                    <a:pt x="158" y="286"/>
                    <a:pt x="158" y="2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8" y="87"/>
                    <a:pt x="34" y="88"/>
                    <a:pt x="39" y="88"/>
                  </a:cubicBezTo>
                  <a:cubicBezTo>
                    <a:pt x="66" y="88"/>
                    <a:pt x="88" y="66"/>
                    <a:pt x="88" y="39"/>
                  </a:cubicBezTo>
                  <a:cubicBezTo>
                    <a:pt x="88" y="36"/>
                    <a:pt x="88" y="33"/>
                    <a:pt x="87" y="30"/>
                  </a:cubicBezTo>
                  <a:cubicBezTo>
                    <a:pt x="288" y="218"/>
                    <a:pt x="288" y="218"/>
                    <a:pt x="288" y="218"/>
                  </a:cubicBezTo>
                  <a:cubicBezTo>
                    <a:pt x="280" y="216"/>
                    <a:pt x="272" y="215"/>
                    <a:pt x="264" y="215"/>
                  </a:cubicBezTo>
                  <a:close/>
                  <a:moveTo>
                    <a:pt x="332" y="93"/>
                  </a:moveTo>
                  <a:cubicBezTo>
                    <a:pt x="332" y="104"/>
                    <a:pt x="337" y="115"/>
                    <a:pt x="344" y="123"/>
                  </a:cubicBezTo>
                  <a:cubicBezTo>
                    <a:pt x="174" y="98"/>
                    <a:pt x="174" y="98"/>
                    <a:pt x="174" y="98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355" y="54"/>
                    <a:pt x="355" y="54"/>
                    <a:pt x="355" y="54"/>
                  </a:cubicBezTo>
                  <a:cubicBezTo>
                    <a:pt x="342" y="61"/>
                    <a:pt x="332" y="76"/>
                    <a:pt x="332" y="93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18" tIns="45709" rIns="91418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11" name="Graphic 16" descr="Browser window">
              <a:extLst>
                <a:ext uri="{FF2B5EF4-FFF2-40B4-BE49-F238E27FC236}">
                  <a16:creationId xmlns:a16="http://schemas.microsoft.com/office/drawing/2014/main" id="{FCC6763A-A9C1-0D49-9C17-284E7054F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45840" y="1376176"/>
              <a:ext cx="705532" cy="794023"/>
            </a:xfrm>
            <a:prstGeom prst="rect">
              <a:avLst/>
            </a:prstGeom>
          </p:spPr>
        </p:pic>
        <p:pic>
          <p:nvPicPr>
            <p:cNvPr id="12" name="Graphic 20" descr="Browser window">
              <a:extLst>
                <a:ext uri="{FF2B5EF4-FFF2-40B4-BE49-F238E27FC236}">
                  <a16:creationId xmlns:a16="http://schemas.microsoft.com/office/drawing/2014/main" id="{1DDAD91C-FF8D-B847-A247-B67CE6C0A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36896" y="1376176"/>
              <a:ext cx="705532" cy="794023"/>
            </a:xfrm>
            <a:prstGeom prst="rect">
              <a:avLst/>
            </a:prstGeom>
          </p:spPr>
        </p:pic>
        <p:pic>
          <p:nvPicPr>
            <p:cNvPr id="13" name="Graphic 21" descr="Browser window">
              <a:extLst>
                <a:ext uri="{FF2B5EF4-FFF2-40B4-BE49-F238E27FC236}">
                  <a16:creationId xmlns:a16="http://schemas.microsoft.com/office/drawing/2014/main" id="{BF48234C-67C6-DE4B-8568-6452F52CC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236014" y="1343332"/>
              <a:ext cx="705532" cy="794023"/>
            </a:xfrm>
            <a:prstGeom prst="rect">
              <a:avLst/>
            </a:prstGeom>
          </p:spPr>
        </p:pic>
        <p:sp>
          <p:nvSpPr>
            <p:cNvPr id="14" name="Isosceles Triangle 140">
              <a:extLst>
                <a:ext uri="{FF2B5EF4-FFF2-40B4-BE49-F238E27FC236}">
                  <a16:creationId xmlns:a16="http://schemas.microsoft.com/office/drawing/2014/main" id="{A4EF4E1A-B649-DF48-8E75-54260D837A0F}"/>
                </a:ext>
              </a:extLst>
            </p:cNvPr>
            <p:cNvSpPr/>
            <p:nvPr/>
          </p:nvSpPr>
          <p:spPr bwMode="auto">
            <a:xfrm flipH="1">
              <a:off x="2469612" y="2115362"/>
              <a:ext cx="5542420" cy="951571"/>
            </a:xfrm>
            <a:prstGeom prst="triangle">
              <a:avLst>
                <a:gd name="adj" fmla="val 8883"/>
              </a:avLst>
            </a:prstGeom>
            <a:solidFill>
              <a:schemeClr val="accent5">
                <a:lumMod val="75000"/>
                <a:alpha val="49020"/>
              </a:schemeClr>
            </a:solidFill>
            <a:ln>
              <a:noFill/>
            </a:ln>
            <a:effectLst/>
          </p:spPr>
          <p:txBody>
            <a:bodyPr wrap="square" lIns="107974" tIns="53987" rIns="107974" bIns="53987" numCol="1" spcCol="96026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5" name="Textfeld 11">
              <a:extLst>
                <a:ext uri="{FF2B5EF4-FFF2-40B4-BE49-F238E27FC236}">
                  <a16:creationId xmlns:a16="http://schemas.microsoft.com/office/drawing/2014/main" id="{C0B63DF8-8DE0-904F-8F2C-910EFF81B85D}"/>
                </a:ext>
              </a:extLst>
            </p:cNvPr>
            <p:cNvSpPr txBox="1"/>
            <p:nvPr/>
          </p:nvSpPr>
          <p:spPr>
            <a:xfrm>
              <a:off x="2833942" y="1676669"/>
              <a:ext cx="497469" cy="4593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75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16" name="Textfeld 12">
              <a:extLst>
                <a:ext uri="{FF2B5EF4-FFF2-40B4-BE49-F238E27FC236}">
                  <a16:creationId xmlns:a16="http://schemas.microsoft.com/office/drawing/2014/main" id="{677B9DE9-24F5-2640-BB57-E9BCB7F7FB99}"/>
                </a:ext>
              </a:extLst>
            </p:cNvPr>
            <p:cNvSpPr txBox="1"/>
            <p:nvPr/>
          </p:nvSpPr>
          <p:spPr>
            <a:xfrm>
              <a:off x="5028067" y="1676669"/>
              <a:ext cx="552044" cy="4630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17" name="Textfeld 13">
              <a:extLst>
                <a:ext uri="{FF2B5EF4-FFF2-40B4-BE49-F238E27FC236}">
                  <a16:creationId xmlns:a16="http://schemas.microsoft.com/office/drawing/2014/main" id="{0E3C8D9A-8352-0E45-A049-9A29C84DDA22}"/>
                </a:ext>
              </a:extLst>
            </p:cNvPr>
            <p:cNvSpPr txBox="1"/>
            <p:nvPr/>
          </p:nvSpPr>
          <p:spPr>
            <a:xfrm>
              <a:off x="7422191" y="1666789"/>
              <a:ext cx="498350" cy="452278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  <a:p>
              <a:pPr>
                <a:lnSpc>
                  <a:spcPct val="110000"/>
                </a:lnSpc>
                <a:spcBef>
                  <a:spcPts val="0"/>
                </a:spcBef>
              </a:pPr>
              <a:endParaRPr lang="en-US" sz="1200" b="1" dirty="0">
                <a:solidFill>
                  <a:srgbClr val="879628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8" name="Textfeld 14">
              <a:extLst>
                <a:ext uri="{FF2B5EF4-FFF2-40B4-BE49-F238E27FC236}">
                  <a16:creationId xmlns:a16="http://schemas.microsoft.com/office/drawing/2014/main" id="{4EBA7673-3724-3E49-9455-3CE2A610259E}"/>
                </a:ext>
              </a:extLst>
            </p:cNvPr>
            <p:cNvSpPr txBox="1"/>
            <p:nvPr/>
          </p:nvSpPr>
          <p:spPr>
            <a:xfrm>
              <a:off x="6496767" y="1349052"/>
              <a:ext cx="0" cy="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endParaRPr lang="en-US" sz="12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19" name="Grafik 15" descr="Thermometer mit einfarbiger Füllung">
              <a:extLst>
                <a:ext uri="{FF2B5EF4-FFF2-40B4-BE49-F238E27FC236}">
                  <a16:creationId xmlns:a16="http://schemas.microsoft.com/office/drawing/2014/main" id="{6C51629F-BEE4-3A42-97CB-F0D7D76C1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467617" y="3745582"/>
              <a:ext cx="914400" cy="914400"/>
            </a:xfrm>
            <a:prstGeom prst="rect">
              <a:avLst/>
            </a:prstGeom>
          </p:spPr>
        </p:pic>
        <p:pic>
          <p:nvPicPr>
            <p:cNvPr id="20" name="Grafik 16" descr="Drahtlosrouter mit einfarbiger Füllung">
              <a:extLst>
                <a:ext uri="{FF2B5EF4-FFF2-40B4-BE49-F238E27FC236}">
                  <a16:creationId xmlns:a16="http://schemas.microsoft.com/office/drawing/2014/main" id="{CB03755B-235C-2F46-863F-D48179E27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92043" y="3817590"/>
              <a:ext cx="914400" cy="914400"/>
            </a:xfrm>
            <a:prstGeom prst="rect">
              <a:avLst/>
            </a:prstGeom>
          </p:spPr>
        </p:pic>
        <p:sp>
          <p:nvSpPr>
            <p:cNvPr id="21" name="Textfeld 17">
              <a:extLst>
                <a:ext uri="{FF2B5EF4-FFF2-40B4-BE49-F238E27FC236}">
                  <a16:creationId xmlns:a16="http://schemas.microsoft.com/office/drawing/2014/main" id="{4DCFF913-6A00-884E-92C9-E7E3A22CFA19}"/>
                </a:ext>
              </a:extLst>
            </p:cNvPr>
            <p:cNvSpPr txBox="1"/>
            <p:nvPr/>
          </p:nvSpPr>
          <p:spPr>
            <a:xfrm>
              <a:off x="2469761" y="325857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HTTP</a:t>
              </a:r>
            </a:p>
          </p:txBody>
        </p:sp>
        <p:sp>
          <p:nvSpPr>
            <p:cNvPr id="22" name="Textfeld 18">
              <a:extLst>
                <a:ext uri="{FF2B5EF4-FFF2-40B4-BE49-F238E27FC236}">
                  <a16:creationId xmlns:a16="http://schemas.microsoft.com/office/drawing/2014/main" id="{FDAE87B4-4A69-8B48-8565-7F8C3D50E5FC}"/>
                </a:ext>
              </a:extLst>
            </p:cNvPr>
            <p:cNvSpPr txBox="1"/>
            <p:nvPr/>
          </p:nvSpPr>
          <p:spPr>
            <a:xfrm>
              <a:off x="3024096" y="310807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MQTT</a:t>
              </a:r>
            </a:p>
          </p:txBody>
        </p:sp>
        <p:sp>
          <p:nvSpPr>
            <p:cNvPr id="23" name="Textfeld 19">
              <a:extLst>
                <a:ext uri="{FF2B5EF4-FFF2-40B4-BE49-F238E27FC236}">
                  <a16:creationId xmlns:a16="http://schemas.microsoft.com/office/drawing/2014/main" id="{DA69FE69-22BB-B54A-B9C1-F89B82564EFE}"/>
                </a:ext>
              </a:extLst>
            </p:cNvPr>
            <p:cNvSpPr txBox="1"/>
            <p:nvPr/>
          </p:nvSpPr>
          <p:spPr>
            <a:xfrm>
              <a:off x="3488592" y="3398139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Modbus</a:t>
              </a:r>
            </a:p>
          </p:txBody>
        </p:sp>
        <p:sp>
          <p:nvSpPr>
            <p:cNvPr id="24" name="Textfeld 20">
              <a:extLst>
                <a:ext uri="{FF2B5EF4-FFF2-40B4-BE49-F238E27FC236}">
                  <a16:creationId xmlns:a16="http://schemas.microsoft.com/office/drawing/2014/main" id="{4FDBCDB0-1BFE-FD4E-BA85-4972333D44EE}"/>
                </a:ext>
              </a:extLst>
            </p:cNvPr>
            <p:cNvSpPr txBox="1"/>
            <p:nvPr/>
          </p:nvSpPr>
          <p:spPr>
            <a:xfrm>
              <a:off x="5227598" y="3176819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WS</a:t>
              </a:r>
            </a:p>
          </p:txBody>
        </p:sp>
        <p:sp>
          <p:nvSpPr>
            <p:cNvPr id="25" name="Textfeld 21">
              <a:extLst>
                <a:ext uri="{FF2B5EF4-FFF2-40B4-BE49-F238E27FC236}">
                  <a16:creationId xmlns:a16="http://schemas.microsoft.com/office/drawing/2014/main" id="{0FEEAD6E-C39D-A244-BE5E-E197CAD6425A}"/>
                </a:ext>
              </a:extLst>
            </p:cNvPr>
            <p:cNvSpPr txBox="1"/>
            <p:nvPr/>
          </p:nvSpPr>
          <p:spPr>
            <a:xfrm>
              <a:off x="7385802" y="345663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AMQP</a:t>
              </a:r>
            </a:p>
          </p:txBody>
        </p:sp>
        <p:sp>
          <p:nvSpPr>
            <p:cNvPr id="26" name="Textfeld 22">
              <a:extLst>
                <a:ext uri="{FF2B5EF4-FFF2-40B4-BE49-F238E27FC236}">
                  <a16:creationId xmlns:a16="http://schemas.microsoft.com/office/drawing/2014/main" id="{11FEDA96-CFC9-CA40-B010-406909D2BDD3}"/>
                </a:ext>
              </a:extLst>
            </p:cNvPr>
            <p:cNvSpPr txBox="1"/>
            <p:nvPr/>
          </p:nvSpPr>
          <p:spPr>
            <a:xfrm>
              <a:off x="5994878" y="3425945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OPC-UA</a:t>
              </a:r>
            </a:p>
          </p:txBody>
        </p:sp>
        <p:sp>
          <p:nvSpPr>
            <p:cNvPr id="27" name="Textfeld 23">
              <a:extLst>
                <a:ext uri="{FF2B5EF4-FFF2-40B4-BE49-F238E27FC236}">
                  <a16:creationId xmlns:a16="http://schemas.microsoft.com/office/drawing/2014/main" id="{F532D2ED-5CE6-9947-93CC-26E58086FAF6}"/>
                </a:ext>
              </a:extLst>
            </p:cNvPr>
            <p:cNvSpPr txBox="1"/>
            <p:nvPr/>
          </p:nvSpPr>
          <p:spPr>
            <a:xfrm>
              <a:off x="4286063" y="3104607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KNX</a:t>
              </a:r>
            </a:p>
          </p:txBody>
        </p:sp>
        <p:sp>
          <p:nvSpPr>
            <p:cNvPr id="28" name="Textfeld 24">
              <a:extLst>
                <a:ext uri="{FF2B5EF4-FFF2-40B4-BE49-F238E27FC236}">
                  <a16:creationId xmlns:a16="http://schemas.microsoft.com/office/drawing/2014/main" id="{EEA223CD-1ABC-AE41-94D6-95AB104AA831}"/>
                </a:ext>
              </a:extLst>
            </p:cNvPr>
            <p:cNvSpPr txBox="1"/>
            <p:nvPr/>
          </p:nvSpPr>
          <p:spPr>
            <a:xfrm>
              <a:off x="5027744" y="345333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BACnet</a:t>
              </a:r>
            </a:p>
          </p:txBody>
        </p:sp>
        <p:sp>
          <p:nvSpPr>
            <p:cNvPr id="29" name="Textfeld 25">
              <a:extLst>
                <a:ext uri="{FF2B5EF4-FFF2-40B4-BE49-F238E27FC236}">
                  <a16:creationId xmlns:a16="http://schemas.microsoft.com/office/drawing/2014/main" id="{8056C538-3A13-6D43-9862-867DACC459E6}"/>
                </a:ext>
              </a:extLst>
            </p:cNvPr>
            <p:cNvSpPr txBox="1"/>
            <p:nvPr/>
          </p:nvSpPr>
          <p:spPr>
            <a:xfrm>
              <a:off x="6147095" y="314611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ECHONET</a:t>
              </a:r>
              <a:endParaRPr lang="en-US" sz="1200" dirty="0">
                <a:solidFill>
                  <a:schemeClr val="accent5">
                    <a:lumMod val="7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30" name="Textfeld 26">
              <a:extLst>
                <a:ext uri="{FF2B5EF4-FFF2-40B4-BE49-F238E27FC236}">
                  <a16:creationId xmlns:a16="http://schemas.microsoft.com/office/drawing/2014/main" id="{6979192D-40C5-7B4B-BC06-2A3AC550B371}"/>
                </a:ext>
              </a:extLst>
            </p:cNvPr>
            <p:cNvSpPr txBox="1"/>
            <p:nvPr/>
          </p:nvSpPr>
          <p:spPr>
            <a:xfrm>
              <a:off x="2918165" y="334027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JSON</a:t>
              </a:r>
            </a:p>
          </p:txBody>
        </p:sp>
        <p:sp>
          <p:nvSpPr>
            <p:cNvPr id="31" name="Textfeld 27">
              <a:extLst>
                <a:ext uri="{FF2B5EF4-FFF2-40B4-BE49-F238E27FC236}">
                  <a16:creationId xmlns:a16="http://schemas.microsoft.com/office/drawing/2014/main" id="{B34FE049-55F2-E54C-9B3D-BA2E7CDFABFE}"/>
                </a:ext>
              </a:extLst>
            </p:cNvPr>
            <p:cNvSpPr txBox="1"/>
            <p:nvPr/>
          </p:nvSpPr>
          <p:spPr>
            <a:xfrm>
              <a:off x="5653001" y="326092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XML</a:t>
              </a:r>
            </a:p>
          </p:txBody>
        </p:sp>
        <p:sp>
          <p:nvSpPr>
            <p:cNvPr id="32" name="Textfeld 28">
              <a:extLst>
                <a:ext uri="{FF2B5EF4-FFF2-40B4-BE49-F238E27FC236}">
                  <a16:creationId xmlns:a16="http://schemas.microsoft.com/office/drawing/2014/main" id="{3E1F0715-2773-3D44-B730-33E0587F5DE1}"/>
                </a:ext>
              </a:extLst>
            </p:cNvPr>
            <p:cNvSpPr txBox="1"/>
            <p:nvPr/>
          </p:nvSpPr>
          <p:spPr>
            <a:xfrm>
              <a:off x="7682531" y="317000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EXI</a:t>
              </a:r>
            </a:p>
          </p:txBody>
        </p:sp>
        <p:sp>
          <p:nvSpPr>
            <p:cNvPr id="33" name="Textfeld 29">
              <a:extLst>
                <a:ext uri="{FF2B5EF4-FFF2-40B4-BE49-F238E27FC236}">
                  <a16:creationId xmlns:a16="http://schemas.microsoft.com/office/drawing/2014/main" id="{3930843C-78C5-2C41-8357-BCB3C0F304B9}"/>
                </a:ext>
              </a:extLst>
            </p:cNvPr>
            <p:cNvSpPr txBox="1"/>
            <p:nvPr/>
          </p:nvSpPr>
          <p:spPr>
            <a:xfrm>
              <a:off x="4518726" y="330717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CBOR</a:t>
              </a:r>
            </a:p>
          </p:txBody>
        </p:sp>
        <p:sp>
          <p:nvSpPr>
            <p:cNvPr id="34" name="Textfeld 30">
              <a:extLst>
                <a:ext uri="{FF2B5EF4-FFF2-40B4-BE49-F238E27FC236}">
                  <a16:creationId xmlns:a16="http://schemas.microsoft.com/office/drawing/2014/main" id="{957FBC25-77EB-D94A-B3D3-F75562F526AF}"/>
                </a:ext>
              </a:extLst>
            </p:cNvPr>
            <p:cNvSpPr txBox="1"/>
            <p:nvPr/>
          </p:nvSpPr>
          <p:spPr>
            <a:xfrm>
              <a:off x="3579059" y="3199161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OAUTH2</a:t>
              </a:r>
            </a:p>
          </p:txBody>
        </p:sp>
        <p:sp>
          <p:nvSpPr>
            <p:cNvPr id="35" name="Textfeld 31">
              <a:extLst>
                <a:ext uri="{FF2B5EF4-FFF2-40B4-BE49-F238E27FC236}">
                  <a16:creationId xmlns:a16="http://schemas.microsoft.com/office/drawing/2014/main" id="{BDA9C6BB-E0BE-6448-BAEA-AE1913499A45}"/>
                </a:ext>
              </a:extLst>
            </p:cNvPr>
            <p:cNvSpPr txBox="1"/>
            <p:nvPr/>
          </p:nvSpPr>
          <p:spPr>
            <a:xfrm>
              <a:off x="6723771" y="336676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API Key</a:t>
              </a:r>
            </a:p>
          </p:txBody>
        </p:sp>
        <p:sp>
          <p:nvSpPr>
            <p:cNvPr id="36" name="Textfeld 32">
              <a:extLst>
                <a:ext uri="{FF2B5EF4-FFF2-40B4-BE49-F238E27FC236}">
                  <a16:creationId xmlns:a16="http://schemas.microsoft.com/office/drawing/2014/main" id="{2F5B7F1E-67E3-1043-AA23-882CE46D5112}"/>
                </a:ext>
              </a:extLst>
            </p:cNvPr>
            <p:cNvSpPr txBox="1"/>
            <p:nvPr/>
          </p:nvSpPr>
          <p:spPr>
            <a:xfrm>
              <a:off x="7102174" y="317262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Bearer</a:t>
              </a:r>
            </a:p>
          </p:txBody>
        </p:sp>
        <p:sp>
          <p:nvSpPr>
            <p:cNvPr id="37" name="Textfeld 33">
              <a:extLst>
                <a:ext uri="{FF2B5EF4-FFF2-40B4-BE49-F238E27FC236}">
                  <a16:creationId xmlns:a16="http://schemas.microsoft.com/office/drawing/2014/main" id="{903E8405-11C2-7042-AEF8-A79660303DA7}"/>
                </a:ext>
              </a:extLst>
            </p:cNvPr>
            <p:cNvSpPr txBox="1"/>
            <p:nvPr/>
          </p:nvSpPr>
          <p:spPr>
            <a:xfrm>
              <a:off x="4863091" y="3112578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TLV</a:t>
              </a: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B45E865B-370E-5F42-AD74-51956B424AD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181550" y="4038465"/>
              <a:ext cx="750201" cy="558611"/>
            </a:xfrm>
            <a:custGeom>
              <a:avLst/>
              <a:gdLst>
                <a:gd name="T0" fmla="*/ 2552 w 4063"/>
                <a:gd name="T1" fmla="*/ 0 h 3024"/>
                <a:gd name="T2" fmla="*/ 1796 w 4063"/>
                <a:gd name="T3" fmla="*/ 0 h 3024"/>
                <a:gd name="T4" fmla="*/ 1796 w 4063"/>
                <a:gd name="T5" fmla="*/ 473 h 3024"/>
                <a:gd name="T6" fmla="*/ 567 w 4063"/>
                <a:gd name="T7" fmla="*/ 473 h 3024"/>
                <a:gd name="T8" fmla="*/ 567 w 4063"/>
                <a:gd name="T9" fmla="*/ 1229 h 3024"/>
                <a:gd name="T10" fmla="*/ 0 w 4063"/>
                <a:gd name="T11" fmla="*/ 1229 h 3024"/>
                <a:gd name="T12" fmla="*/ 0 w 4063"/>
                <a:gd name="T13" fmla="*/ 1796 h 3024"/>
                <a:gd name="T14" fmla="*/ 567 w 4063"/>
                <a:gd name="T15" fmla="*/ 1796 h 3024"/>
                <a:gd name="T16" fmla="*/ 567 w 4063"/>
                <a:gd name="T17" fmla="*/ 2551 h 3024"/>
                <a:gd name="T18" fmla="*/ 1607 w 4063"/>
                <a:gd name="T19" fmla="*/ 2551 h 3024"/>
                <a:gd name="T20" fmla="*/ 1607 w 4063"/>
                <a:gd name="T21" fmla="*/ 2740 h 3024"/>
                <a:gd name="T22" fmla="*/ 1229 w 4063"/>
                <a:gd name="T23" fmla="*/ 2740 h 3024"/>
                <a:gd name="T24" fmla="*/ 1229 w 4063"/>
                <a:gd name="T25" fmla="*/ 3024 h 3024"/>
                <a:gd name="T26" fmla="*/ 3118 w 4063"/>
                <a:gd name="T27" fmla="*/ 3024 h 3024"/>
                <a:gd name="T28" fmla="*/ 3118 w 4063"/>
                <a:gd name="T29" fmla="*/ 2740 h 3024"/>
                <a:gd name="T30" fmla="*/ 2741 w 4063"/>
                <a:gd name="T31" fmla="*/ 2740 h 3024"/>
                <a:gd name="T32" fmla="*/ 2741 w 4063"/>
                <a:gd name="T33" fmla="*/ 2551 h 3024"/>
                <a:gd name="T34" fmla="*/ 3213 w 4063"/>
                <a:gd name="T35" fmla="*/ 2551 h 3024"/>
                <a:gd name="T36" fmla="*/ 3213 w 4063"/>
                <a:gd name="T37" fmla="*/ 473 h 3024"/>
                <a:gd name="T38" fmla="*/ 2552 w 4063"/>
                <a:gd name="T39" fmla="*/ 473 h 3024"/>
                <a:gd name="T40" fmla="*/ 2552 w 4063"/>
                <a:gd name="T41" fmla="*/ 0 h 3024"/>
                <a:gd name="T42" fmla="*/ 2742 w 4063"/>
                <a:gd name="T43" fmla="*/ 2079 h 3024"/>
                <a:gd name="T44" fmla="*/ 851 w 4063"/>
                <a:gd name="T45" fmla="*/ 2079 h 3024"/>
                <a:gd name="T46" fmla="*/ 851 w 4063"/>
                <a:gd name="T47" fmla="*/ 1796 h 3024"/>
                <a:gd name="T48" fmla="*/ 2742 w 4063"/>
                <a:gd name="T49" fmla="*/ 1796 h 3024"/>
                <a:gd name="T50" fmla="*/ 2742 w 4063"/>
                <a:gd name="T51" fmla="*/ 2079 h 3024"/>
                <a:gd name="T52" fmla="*/ 2742 w 4063"/>
                <a:gd name="T53" fmla="*/ 1607 h 3024"/>
                <a:gd name="T54" fmla="*/ 851 w 4063"/>
                <a:gd name="T55" fmla="*/ 1607 h 3024"/>
                <a:gd name="T56" fmla="*/ 851 w 4063"/>
                <a:gd name="T57" fmla="*/ 1323 h 3024"/>
                <a:gd name="T58" fmla="*/ 2742 w 4063"/>
                <a:gd name="T59" fmla="*/ 1323 h 3024"/>
                <a:gd name="T60" fmla="*/ 2742 w 4063"/>
                <a:gd name="T61" fmla="*/ 1607 h 3024"/>
                <a:gd name="T62" fmla="*/ 2742 w 4063"/>
                <a:gd name="T63" fmla="*/ 851 h 3024"/>
                <a:gd name="T64" fmla="*/ 2742 w 4063"/>
                <a:gd name="T65" fmla="*/ 1134 h 3024"/>
                <a:gd name="T66" fmla="*/ 851 w 4063"/>
                <a:gd name="T67" fmla="*/ 1134 h 3024"/>
                <a:gd name="T68" fmla="*/ 851 w 4063"/>
                <a:gd name="T69" fmla="*/ 851 h 3024"/>
                <a:gd name="T70" fmla="*/ 2742 w 4063"/>
                <a:gd name="T71" fmla="*/ 851 h 3024"/>
                <a:gd name="T72" fmla="*/ 4063 w 4063"/>
                <a:gd name="T73" fmla="*/ 851 h 3024"/>
                <a:gd name="T74" fmla="*/ 4063 w 4063"/>
                <a:gd name="T75" fmla="*/ 2173 h 3024"/>
                <a:gd name="T76" fmla="*/ 3685 w 4063"/>
                <a:gd name="T77" fmla="*/ 2551 h 3024"/>
                <a:gd name="T78" fmla="*/ 3402 w 4063"/>
                <a:gd name="T79" fmla="*/ 2551 h 3024"/>
                <a:gd name="T80" fmla="*/ 3402 w 4063"/>
                <a:gd name="T81" fmla="*/ 473 h 3024"/>
                <a:gd name="T82" fmla="*/ 3685 w 4063"/>
                <a:gd name="T83" fmla="*/ 473 h 3024"/>
                <a:gd name="T84" fmla="*/ 4063 w 4063"/>
                <a:gd name="T85" fmla="*/ 851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63" h="3024">
                  <a:moveTo>
                    <a:pt x="2552" y="0"/>
                  </a:moveTo>
                  <a:lnTo>
                    <a:pt x="1796" y="0"/>
                  </a:lnTo>
                  <a:lnTo>
                    <a:pt x="1796" y="473"/>
                  </a:lnTo>
                  <a:lnTo>
                    <a:pt x="567" y="473"/>
                  </a:lnTo>
                  <a:lnTo>
                    <a:pt x="567" y="1229"/>
                  </a:lnTo>
                  <a:lnTo>
                    <a:pt x="0" y="1229"/>
                  </a:lnTo>
                  <a:lnTo>
                    <a:pt x="0" y="1796"/>
                  </a:lnTo>
                  <a:lnTo>
                    <a:pt x="567" y="1796"/>
                  </a:lnTo>
                  <a:lnTo>
                    <a:pt x="567" y="2551"/>
                  </a:lnTo>
                  <a:lnTo>
                    <a:pt x="1607" y="2551"/>
                  </a:lnTo>
                  <a:lnTo>
                    <a:pt x="1607" y="2740"/>
                  </a:lnTo>
                  <a:lnTo>
                    <a:pt x="1229" y="2740"/>
                  </a:lnTo>
                  <a:lnTo>
                    <a:pt x="1229" y="3024"/>
                  </a:lnTo>
                  <a:lnTo>
                    <a:pt x="3118" y="3024"/>
                  </a:lnTo>
                  <a:lnTo>
                    <a:pt x="3118" y="2740"/>
                  </a:lnTo>
                  <a:lnTo>
                    <a:pt x="2741" y="2740"/>
                  </a:lnTo>
                  <a:lnTo>
                    <a:pt x="2741" y="2551"/>
                  </a:lnTo>
                  <a:lnTo>
                    <a:pt x="3213" y="2551"/>
                  </a:lnTo>
                  <a:lnTo>
                    <a:pt x="3213" y="473"/>
                  </a:lnTo>
                  <a:lnTo>
                    <a:pt x="2552" y="473"/>
                  </a:lnTo>
                  <a:lnTo>
                    <a:pt x="2552" y="0"/>
                  </a:lnTo>
                  <a:close/>
                  <a:moveTo>
                    <a:pt x="2742" y="2079"/>
                  </a:moveTo>
                  <a:lnTo>
                    <a:pt x="851" y="2079"/>
                  </a:lnTo>
                  <a:lnTo>
                    <a:pt x="851" y="1796"/>
                  </a:lnTo>
                  <a:lnTo>
                    <a:pt x="2742" y="1796"/>
                  </a:lnTo>
                  <a:lnTo>
                    <a:pt x="2742" y="2079"/>
                  </a:lnTo>
                  <a:close/>
                  <a:moveTo>
                    <a:pt x="2742" y="1607"/>
                  </a:moveTo>
                  <a:lnTo>
                    <a:pt x="851" y="1607"/>
                  </a:lnTo>
                  <a:lnTo>
                    <a:pt x="851" y="1323"/>
                  </a:lnTo>
                  <a:lnTo>
                    <a:pt x="2742" y="1323"/>
                  </a:lnTo>
                  <a:lnTo>
                    <a:pt x="2742" y="1607"/>
                  </a:lnTo>
                  <a:close/>
                  <a:moveTo>
                    <a:pt x="2742" y="851"/>
                  </a:moveTo>
                  <a:lnTo>
                    <a:pt x="2742" y="1134"/>
                  </a:lnTo>
                  <a:lnTo>
                    <a:pt x="851" y="1134"/>
                  </a:lnTo>
                  <a:lnTo>
                    <a:pt x="851" y="851"/>
                  </a:lnTo>
                  <a:lnTo>
                    <a:pt x="2742" y="851"/>
                  </a:lnTo>
                  <a:close/>
                  <a:moveTo>
                    <a:pt x="4063" y="851"/>
                  </a:moveTo>
                  <a:lnTo>
                    <a:pt x="4063" y="2173"/>
                  </a:lnTo>
                  <a:cubicBezTo>
                    <a:pt x="4063" y="2382"/>
                    <a:pt x="3894" y="2551"/>
                    <a:pt x="3685" y="2551"/>
                  </a:cubicBezTo>
                  <a:lnTo>
                    <a:pt x="3402" y="2551"/>
                  </a:lnTo>
                  <a:lnTo>
                    <a:pt x="3402" y="473"/>
                  </a:lnTo>
                  <a:lnTo>
                    <a:pt x="3685" y="473"/>
                  </a:lnTo>
                  <a:cubicBezTo>
                    <a:pt x="3894" y="473"/>
                    <a:pt x="4063" y="642"/>
                    <a:pt x="4063" y="851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68508" tIns="34254" rIns="68508" bIns="34254" numCol="1" anchor="t" anchorCtr="0" compatLnSpc="1">
              <a:prstTxWarp prst="textNoShape">
                <a:avLst/>
              </a:prstTxWarp>
            </a:bodyPr>
            <a:lstStyle/>
            <a:p>
              <a:pPr defTabSz="685051">
                <a:defRPr/>
              </a:pPr>
              <a:endParaRPr lang="en-US" sz="1349" kern="0">
                <a:solidFill>
                  <a:srgbClr val="ADBECB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F68A855-9B3C-8C46-816E-8EB159DA41E5}"/>
              </a:ext>
            </a:extLst>
          </p:cNvPr>
          <p:cNvGrpSpPr/>
          <p:nvPr/>
        </p:nvGrpSpPr>
        <p:grpSpPr>
          <a:xfrm>
            <a:off x="6519507" y="3288750"/>
            <a:ext cx="5551198" cy="3054459"/>
            <a:chOff x="2365990" y="1576418"/>
            <a:chExt cx="5799671" cy="3250924"/>
          </a:xfrm>
        </p:grpSpPr>
        <p:sp>
          <p:nvSpPr>
            <p:cNvPr id="40" name="Rectangle 14">
              <a:extLst>
                <a:ext uri="{FF2B5EF4-FFF2-40B4-BE49-F238E27FC236}">
                  <a16:creationId xmlns:a16="http://schemas.microsoft.com/office/drawing/2014/main" id="{37F8F63E-88F4-964C-815D-4C47B168BCBF}"/>
                </a:ext>
              </a:extLst>
            </p:cNvPr>
            <p:cNvSpPr/>
            <p:nvPr/>
          </p:nvSpPr>
          <p:spPr bwMode="auto">
            <a:xfrm>
              <a:off x="2422418" y="2250233"/>
              <a:ext cx="5460078" cy="962455"/>
            </a:xfrm>
            <a:custGeom>
              <a:avLst/>
              <a:gdLst>
                <a:gd name="connsiteX0" fmla="*/ 0 w 6966370"/>
                <a:gd name="connsiteY0" fmla="*/ 0 h 1936147"/>
                <a:gd name="connsiteX1" fmla="*/ 6966370 w 6966370"/>
                <a:gd name="connsiteY1" fmla="*/ 0 h 1936147"/>
                <a:gd name="connsiteX2" fmla="*/ 6966370 w 6966370"/>
                <a:gd name="connsiteY2" fmla="*/ 1936147 h 1936147"/>
                <a:gd name="connsiteX3" fmla="*/ 0 w 6966370"/>
                <a:gd name="connsiteY3" fmla="*/ 1936147 h 1936147"/>
                <a:gd name="connsiteX4" fmla="*/ 0 w 6966370"/>
                <a:gd name="connsiteY4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6966381 w 6966381"/>
                <a:gd name="connsiteY2" fmla="*/ 1936147 h 1936147"/>
                <a:gd name="connsiteX3" fmla="*/ 11 w 6966381"/>
                <a:gd name="connsiteY3" fmla="*/ 1936147 h 1936147"/>
                <a:gd name="connsiteX4" fmla="*/ 2138899 w 6966381"/>
                <a:gd name="connsiteY4" fmla="*/ 956292 h 1936147"/>
                <a:gd name="connsiteX5" fmla="*/ 11 w 6966381"/>
                <a:gd name="connsiteY5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6966381 w 6966381"/>
                <a:gd name="connsiteY2" fmla="*/ 1936147 h 1936147"/>
                <a:gd name="connsiteX3" fmla="*/ 11 w 6966381"/>
                <a:gd name="connsiteY3" fmla="*/ 1936147 h 1936147"/>
                <a:gd name="connsiteX4" fmla="*/ 2138899 w 6966381"/>
                <a:gd name="connsiteY4" fmla="*/ 956292 h 1936147"/>
                <a:gd name="connsiteX5" fmla="*/ 11 w 6966381"/>
                <a:gd name="connsiteY5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744940 w 6966381"/>
                <a:gd name="connsiteY2" fmla="*/ 104011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138899 w 6966381"/>
                <a:gd name="connsiteY5" fmla="*/ 956292 h 1936147"/>
                <a:gd name="connsiteX6" fmla="*/ 11 w 6966381"/>
                <a:gd name="connsiteY6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744940 w 6966381"/>
                <a:gd name="connsiteY2" fmla="*/ 104011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138899 w 6966381"/>
                <a:gd name="connsiteY5" fmla="*/ 956292 h 1936147"/>
                <a:gd name="connsiteX6" fmla="*/ 11 w 6966381"/>
                <a:gd name="connsiteY6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744940 w 6966381"/>
                <a:gd name="connsiteY2" fmla="*/ 104011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550379 w 6966381"/>
                <a:gd name="connsiteY5" fmla="*/ 720072 h 1936147"/>
                <a:gd name="connsiteX6" fmla="*/ 11 w 6966381"/>
                <a:gd name="connsiteY6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036280 w 6966381"/>
                <a:gd name="connsiteY2" fmla="*/ 72769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550379 w 6966381"/>
                <a:gd name="connsiteY5" fmla="*/ 720072 h 1936147"/>
                <a:gd name="connsiteX6" fmla="*/ 11 w 6966381"/>
                <a:gd name="connsiteY6" fmla="*/ 0 h 193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381" h="1936147">
                  <a:moveTo>
                    <a:pt x="11" y="0"/>
                  </a:moveTo>
                  <a:lnTo>
                    <a:pt x="6966381" y="0"/>
                  </a:lnTo>
                  <a:cubicBezTo>
                    <a:pt x="6965041" y="328924"/>
                    <a:pt x="4034940" y="223274"/>
                    <a:pt x="4036280" y="727692"/>
                  </a:cubicBezTo>
                  <a:cubicBezTo>
                    <a:pt x="4037620" y="1232110"/>
                    <a:pt x="6225901" y="1637469"/>
                    <a:pt x="6966381" y="1936147"/>
                  </a:cubicBezTo>
                  <a:lnTo>
                    <a:pt x="11" y="1936147"/>
                  </a:lnTo>
                  <a:cubicBezTo>
                    <a:pt x="-5846" y="1609529"/>
                    <a:pt x="2562302" y="1198856"/>
                    <a:pt x="2550379" y="720072"/>
                  </a:cubicBezTo>
                  <a:cubicBezTo>
                    <a:pt x="2538456" y="241288"/>
                    <a:pt x="712974" y="318764"/>
                    <a:pt x="11" y="0"/>
                  </a:cubicBezTo>
                  <a:close/>
                </a:path>
              </a:pathLst>
            </a:custGeom>
            <a:solidFill>
              <a:schemeClr val="accent5">
                <a:lumMod val="75000"/>
                <a:alpha val="30980"/>
              </a:schemeClr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41" name="Graphic 16" descr="Browser window">
              <a:extLst>
                <a:ext uri="{FF2B5EF4-FFF2-40B4-BE49-F238E27FC236}">
                  <a16:creationId xmlns:a16="http://schemas.microsoft.com/office/drawing/2014/main" id="{51AF35F5-40FC-FD4B-B834-166539E2C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65990" y="1576418"/>
              <a:ext cx="702284" cy="657431"/>
            </a:xfrm>
            <a:prstGeom prst="rect">
              <a:avLst/>
            </a:prstGeom>
          </p:spPr>
        </p:pic>
        <p:pic>
          <p:nvPicPr>
            <p:cNvPr id="42" name="Graphic 20" descr="Browser window">
              <a:extLst>
                <a:ext uri="{FF2B5EF4-FFF2-40B4-BE49-F238E27FC236}">
                  <a16:creationId xmlns:a16="http://schemas.microsoft.com/office/drawing/2014/main" id="{DC443AFE-7ED4-F34C-A15F-E3ECF34C9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01323" y="1576418"/>
              <a:ext cx="702284" cy="657431"/>
            </a:xfrm>
            <a:prstGeom prst="rect">
              <a:avLst/>
            </a:prstGeom>
          </p:spPr>
        </p:pic>
        <p:pic>
          <p:nvPicPr>
            <p:cNvPr id="43" name="Graphic 21" descr="Browser window">
              <a:extLst>
                <a:ext uri="{FF2B5EF4-FFF2-40B4-BE49-F238E27FC236}">
                  <a16:creationId xmlns:a16="http://schemas.microsoft.com/office/drawing/2014/main" id="{4454C5C8-4968-F241-AC59-9E2FFC052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236652" y="1580715"/>
              <a:ext cx="702284" cy="657431"/>
            </a:xfrm>
            <a:prstGeom prst="rect">
              <a:avLst/>
            </a:prstGeom>
          </p:spPr>
        </p:pic>
        <p:sp>
          <p:nvSpPr>
            <p:cNvPr id="44" name="Textfeld 7">
              <a:extLst>
                <a:ext uri="{FF2B5EF4-FFF2-40B4-BE49-F238E27FC236}">
                  <a16:creationId xmlns:a16="http://schemas.microsoft.com/office/drawing/2014/main" id="{B3840F94-6214-C346-8166-3F67C075797E}"/>
                </a:ext>
              </a:extLst>
            </p:cNvPr>
            <p:cNvSpPr txBox="1"/>
            <p:nvPr/>
          </p:nvSpPr>
          <p:spPr>
            <a:xfrm>
              <a:off x="2544398" y="1855267"/>
              <a:ext cx="716685" cy="6709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45" name="Textfeld 8">
              <a:extLst>
                <a:ext uri="{FF2B5EF4-FFF2-40B4-BE49-F238E27FC236}">
                  <a16:creationId xmlns:a16="http://schemas.microsoft.com/office/drawing/2014/main" id="{0F617C7B-7A7B-2446-9FC2-4B0E02888BEB}"/>
                </a:ext>
              </a:extLst>
            </p:cNvPr>
            <p:cNvSpPr txBox="1"/>
            <p:nvPr/>
          </p:nvSpPr>
          <p:spPr>
            <a:xfrm>
              <a:off x="4987406" y="1855267"/>
              <a:ext cx="716685" cy="6709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46" name="Textfeld 9">
              <a:extLst>
                <a:ext uri="{FF2B5EF4-FFF2-40B4-BE49-F238E27FC236}">
                  <a16:creationId xmlns:a16="http://schemas.microsoft.com/office/drawing/2014/main" id="{269E00CA-184A-3E4B-B0E5-9DFE2CA4541B}"/>
                </a:ext>
              </a:extLst>
            </p:cNvPr>
            <p:cNvSpPr txBox="1"/>
            <p:nvPr/>
          </p:nvSpPr>
          <p:spPr>
            <a:xfrm>
              <a:off x="7430414" y="1855267"/>
              <a:ext cx="716685" cy="6709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47" name="Textfeld 10">
              <a:extLst>
                <a:ext uri="{FF2B5EF4-FFF2-40B4-BE49-F238E27FC236}">
                  <a16:creationId xmlns:a16="http://schemas.microsoft.com/office/drawing/2014/main" id="{785996F8-64AC-A94D-B185-1164F7667199}"/>
                </a:ext>
              </a:extLst>
            </p:cNvPr>
            <p:cNvSpPr txBox="1"/>
            <p:nvPr/>
          </p:nvSpPr>
          <p:spPr>
            <a:xfrm>
              <a:off x="4091451" y="2444441"/>
              <a:ext cx="1964867" cy="213016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{ properties, </a:t>
              </a:r>
              <a:b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</a:br>
              <a:r>
                <a:rPr lang="en-US" sz="1200" b="1" dirty="0">
                  <a:solidFill>
                    <a:schemeClr val="accent2"/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actions</a:t>
              </a: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, </a:t>
              </a:r>
              <a:b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</a:br>
              <a:r>
                <a:rPr lang="en-US" sz="1200" b="1" dirty="0">
                  <a:solidFill>
                    <a:srgbClr val="00B050"/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events</a:t>
              </a: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}</a:t>
              </a:r>
            </a:p>
          </p:txBody>
        </p:sp>
        <p:sp>
          <p:nvSpPr>
            <p:cNvPr id="48" name="Textfeld 11">
              <a:extLst>
                <a:ext uri="{FF2B5EF4-FFF2-40B4-BE49-F238E27FC236}">
                  <a16:creationId xmlns:a16="http://schemas.microsoft.com/office/drawing/2014/main" id="{B85E5E60-5744-7443-9531-5AC9A9A9A0BE}"/>
                </a:ext>
              </a:extLst>
            </p:cNvPr>
            <p:cNvSpPr txBox="1"/>
            <p:nvPr/>
          </p:nvSpPr>
          <p:spPr>
            <a:xfrm>
              <a:off x="2458467" y="2133123"/>
              <a:ext cx="537371" cy="257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0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WoT API</a:t>
              </a:r>
            </a:p>
          </p:txBody>
        </p:sp>
        <p:sp>
          <p:nvSpPr>
            <p:cNvPr id="49" name="Textfeld 12">
              <a:extLst>
                <a:ext uri="{FF2B5EF4-FFF2-40B4-BE49-F238E27FC236}">
                  <a16:creationId xmlns:a16="http://schemas.microsoft.com/office/drawing/2014/main" id="{DC0EC304-4F4F-014C-8F0D-CDBC293050AD}"/>
                </a:ext>
              </a:extLst>
            </p:cNvPr>
            <p:cNvSpPr txBox="1"/>
            <p:nvPr/>
          </p:nvSpPr>
          <p:spPr>
            <a:xfrm>
              <a:off x="4930740" y="2133123"/>
              <a:ext cx="537371" cy="257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0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WoT API</a:t>
              </a:r>
            </a:p>
          </p:txBody>
        </p:sp>
        <p:sp>
          <p:nvSpPr>
            <p:cNvPr id="50" name="Textfeld 13">
              <a:extLst>
                <a:ext uri="{FF2B5EF4-FFF2-40B4-BE49-F238E27FC236}">
                  <a16:creationId xmlns:a16="http://schemas.microsoft.com/office/drawing/2014/main" id="{4F64C39B-DF19-FE47-BB4E-18A298E514EA}"/>
                </a:ext>
              </a:extLst>
            </p:cNvPr>
            <p:cNvSpPr txBox="1"/>
            <p:nvPr/>
          </p:nvSpPr>
          <p:spPr>
            <a:xfrm>
              <a:off x="7355011" y="2133123"/>
              <a:ext cx="537371" cy="257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0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WoT API</a:t>
              </a:r>
            </a:p>
          </p:txBody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110E989B-2E40-F74D-A6F2-CAB1072D15F3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237023" y="3927183"/>
              <a:ext cx="559810" cy="765245"/>
            </a:xfrm>
            <a:custGeom>
              <a:avLst/>
              <a:gdLst>
                <a:gd name="T0" fmla="*/ 545 w 545"/>
                <a:gd name="T1" fmla="*/ 141 h 586"/>
                <a:gd name="T2" fmla="*/ 538 w 545"/>
                <a:gd name="T3" fmla="*/ 155 h 586"/>
                <a:gd name="T4" fmla="*/ 480 w 545"/>
                <a:gd name="T5" fmla="*/ 67 h 586"/>
                <a:gd name="T6" fmla="*/ 420 w 545"/>
                <a:gd name="T7" fmla="*/ 88 h 586"/>
                <a:gd name="T8" fmla="*/ 407 w 545"/>
                <a:gd name="T9" fmla="*/ 61 h 586"/>
                <a:gd name="T10" fmla="*/ 490 w 545"/>
                <a:gd name="T11" fmla="*/ 37 h 586"/>
                <a:gd name="T12" fmla="*/ 545 w 545"/>
                <a:gd name="T13" fmla="*/ 141 h 586"/>
                <a:gd name="T14" fmla="*/ 376 w 545"/>
                <a:gd name="T15" fmla="*/ 137 h 586"/>
                <a:gd name="T16" fmla="*/ 405 w 545"/>
                <a:gd name="T17" fmla="*/ 126 h 586"/>
                <a:gd name="T18" fmla="*/ 431 w 545"/>
                <a:gd name="T19" fmla="*/ 189 h 586"/>
                <a:gd name="T20" fmla="*/ 530 w 545"/>
                <a:gd name="T21" fmla="*/ 173 h 586"/>
                <a:gd name="T22" fmla="*/ 523 w 545"/>
                <a:gd name="T23" fmla="*/ 188 h 586"/>
                <a:gd name="T24" fmla="*/ 408 w 545"/>
                <a:gd name="T25" fmla="*/ 212 h 586"/>
                <a:gd name="T26" fmla="*/ 375 w 545"/>
                <a:gd name="T27" fmla="*/ 137 h 586"/>
                <a:gd name="T28" fmla="*/ 376 w 545"/>
                <a:gd name="T29" fmla="*/ 137 h 586"/>
                <a:gd name="T30" fmla="*/ 284 w 545"/>
                <a:gd name="T31" fmla="*/ 586 h 586"/>
                <a:gd name="T32" fmla="*/ 68 w 545"/>
                <a:gd name="T33" fmla="*/ 586 h 586"/>
                <a:gd name="T34" fmla="*/ 68 w 545"/>
                <a:gd name="T35" fmla="*/ 401 h 586"/>
                <a:gd name="T36" fmla="*/ 284 w 545"/>
                <a:gd name="T37" fmla="*/ 401 h 586"/>
                <a:gd name="T38" fmla="*/ 284 w 545"/>
                <a:gd name="T39" fmla="*/ 586 h 586"/>
                <a:gd name="T40" fmla="*/ 39 w 545"/>
                <a:gd name="T41" fmla="*/ 78 h 586"/>
                <a:gd name="T42" fmla="*/ 0 w 545"/>
                <a:gd name="T43" fmla="*/ 39 h 586"/>
                <a:gd name="T44" fmla="*/ 39 w 545"/>
                <a:gd name="T45" fmla="*/ 0 h 586"/>
                <a:gd name="T46" fmla="*/ 78 w 545"/>
                <a:gd name="T47" fmla="*/ 39 h 586"/>
                <a:gd name="T48" fmla="*/ 39 w 545"/>
                <a:gd name="T49" fmla="*/ 78 h 586"/>
                <a:gd name="T50" fmla="*/ 376 w 545"/>
                <a:gd name="T51" fmla="*/ 127 h 586"/>
                <a:gd name="T52" fmla="*/ 342 w 545"/>
                <a:gd name="T53" fmla="*/ 93 h 586"/>
                <a:gd name="T54" fmla="*/ 376 w 545"/>
                <a:gd name="T55" fmla="*/ 58 h 586"/>
                <a:gd name="T56" fmla="*/ 411 w 545"/>
                <a:gd name="T57" fmla="*/ 93 h 586"/>
                <a:gd name="T58" fmla="*/ 376 w 545"/>
                <a:gd name="T59" fmla="*/ 127 h 586"/>
                <a:gd name="T60" fmla="*/ 310 w 545"/>
                <a:gd name="T61" fmla="*/ 366 h 586"/>
                <a:gd name="T62" fmla="*/ 284 w 545"/>
                <a:gd name="T63" fmla="*/ 391 h 586"/>
                <a:gd name="T64" fmla="*/ 68 w 545"/>
                <a:gd name="T65" fmla="*/ 391 h 586"/>
                <a:gd name="T66" fmla="*/ 203 w 545"/>
                <a:gd name="T67" fmla="*/ 254 h 586"/>
                <a:gd name="T68" fmla="*/ 264 w 545"/>
                <a:gd name="T69" fmla="*/ 225 h 586"/>
                <a:gd name="T70" fmla="*/ 342 w 545"/>
                <a:gd name="T71" fmla="*/ 303 h 586"/>
                <a:gd name="T72" fmla="*/ 310 w 545"/>
                <a:gd name="T73" fmla="*/ 366 h 586"/>
                <a:gd name="T74" fmla="*/ 264 w 545"/>
                <a:gd name="T75" fmla="*/ 215 h 586"/>
                <a:gd name="T76" fmla="*/ 208 w 545"/>
                <a:gd name="T77" fmla="*/ 235 h 586"/>
                <a:gd name="T78" fmla="*/ 158 w 545"/>
                <a:gd name="T79" fmla="*/ 286 h 586"/>
                <a:gd name="T80" fmla="*/ 23 w 545"/>
                <a:gd name="T81" fmla="*/ 85 h 586"/>
                <a:gd name="T82" fmla="*/ 39 w 545"/>
                <a:gd name="T83" fmla="*/ 88 h 586"/>
                <a:gd name="T84" fmla="*/ 88 w 545"/>
                <a:gd name="T85" fmla="*/ 39 h 586"/>
                <a:gd name="T86" fmla="*/ 87 w 545"/>
                <a:gd name="T87" fmla="*/ 30 h 586"/>
                <a:gd name="T88" fmla="*/ 288 w 545"/>
                <a:gd name="T89" fmla="*/ 218 h 586"/>
                <a:gd name="T90" fmla="*/ 264 w 545"/>
                <a:gd name="T91" fmla="*/ 215 h 586"/>
                <a:gd name="T92" fmla="*/ 332 w 545"/>
                <a:gd name="T93" fmla="*/ 93 h 586"/>
                <a:gd name="T94" fmla="*/ 344 w 545"/>
                <a:gd name="T95" fmla="*/ 123 h 586"/>
                <a:gd name="T96" fmla="*/ 174 w 545"/>
                <a:gd name="T97" fmla="*/ 98 h 586"/>
                <a:gd name="T98" fmla="*/ 75 w 545"/>
                <a:gd name="T99" fmla="*/ 5 h 586"/>
                <a:gd name="T100" fmla="*/ 355 w 545"/>
                <a:gd name="T101" fmla="*/ 54 h 586"/>
                <a:gd name="T102" fmla="*/ 332 w 545"/>
                <a:gd name="T103" fmla="*/ 93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45" h="586">
                  <a:moveTo>
                    <a:pt x="545" y="141"/>
                  </a:moveTo>
                  <a:cubicBezTo>
                    <a:pt x="538" y="155"/>
                    <a:pt x="538" y="155"/>
                    <a:pt x="538" y="155"/>
                  </a:cubicBezTo>
                  <a:cubicBezTo>
                    <a:pt x="480" y="67"/>
                    <a:pt x="480" y="67"/>
                    <a:pt x="480" y="67"/>
                  </a:cubicBezTo>
                  <a:cubicBezTo>
                    <a:pt x="420" y="88"/>
                    <a:pt x="420" y="88"/>
                    <a:pt x="420" y="88"/>
                  </a:cubicBezTo>
                  <a:cubicBezTo>
                    <a:pt x="419" y="78"/>
                    <a:pt x="414" y="68"/>
                    <a:pt x="407" y="61"/>
                  </a:cubicBezTo>
                  <a:cubicBezTo>
                    <a:pt x="490" y="37"/>
                    <a:pt x="490" y="37"/>
                    <a:pt x="490" y="37"/>
                  </a:cubicBezTo>
                  <a:lnTo>
                    <a:pt x="545" y="141"/>
                  </a:lnTo>
                  <a:close/>
                  <a:moveTo>
                    <a:pt x="376" y="137"/>
                  </a:moveTo>
                  <a:cubicBezTo>
                    <a:pt x="387" y="137"/>
                    <a:pt x="397" y="133"/>
                    <a:pt x="405" y="126"/>
                  </a:cubicBezTo>
                  <a:cubicBezTo>
                    <a:pt x="431" y="189"/>
                    <a:pt x="431" y="189"/>
                    <a:pt x="431" y="189"/>
                  </a:cubicBezTo>
                  <a:cubicBezTo>
                    <a:pt x="530" y="173"/>
                    <a:pt x="530" y="173"/>
                    <a:pt x="530" y="173"/>
                  </a:cubicBezTo>
                  <a:cubicBezTo>
                    <a:pt x="523" y="188"/>
                    <a:pt x="523" y="188"/>
                    <a:pt x="523" y="188"/>
                  </a:cubicBezTo>
                  <a:cubicBezTo>
                    <a:pt x="408" y="212"/>
                    <a:pt x="408" y="212"/>
                    <a:pt x="408" y="212"/>
                  </a:cubicBezTo>
                  <a:cubicBezTo>
                    <a:pt x="375" y="137"/>
                    <a:pt x="375" y="137"/>
                    <a:pt x="375" y="137"/>
                  </a:cubicBezTo>
                  <a:cubicBezTo>
                    <a:pt x="375" y="137"/>
                    <a:pt x="376" y="137"/>
                    <a:pt x="376" y="137"/>
                  </a:cubicBezTo>
                  <a:close/>
                  <a:moveTo>
                    <a:pt x="284" y="586"/>
                  </a:moveTo>
                  <a:cubicBezTo>
                    <a:pt x="68" y="586"/>
                    <a:pt x="68" y="586"/>
                    <a:pt x="68" y="586"/>
                  </a:cubicBezTo>
                  <a:cubicBezTo>
                    <a:pt x="68" y="401"/>
                    <a:pt x="68" y="401"/>
                    <a:pt x="68" y="401"/>
                  </a:cubicBezTo>
                  <a:cubicBezTo>
                    <a:pt x="284" y="401"/>
                    <a:pt x="284" y="401"/>
                    <a:pt x="284" y="401"/>
                  </a:cubicBezTo>
                  <a:lnTo>
                    <a:pt x="284" y="586"/>
                  </a:lnTo>
                  <a:close/>
                  <a:moveTo>
                    <a:pt x="39" y="78"/>
                  </a:moveTo>
                  <a:cubicBezTo>
                    <a:pt x="18" y="78"/>
                    <a:pt x="0" y="60"/>
                    <a:pt x="0" y="39"/>
                  </a:cubicBezTo>
                  <a:cubicBezTo>
                    <a:pt x="0" y="17"/>
                    <a:pt x="18" y="0"/>
                    <a:pt x="39" y="0"/>
                  </a:cubicBezTo>
                  <a:cubicBezTo>
                    <a:pt x="61" y="0"/>
                    <a:pt x="78" y="17"/>
                    <a:pt x="78" y="39"/>
                  </a:cubicBezTo>
                  <a:cubicBezTo>
                    <a:pt x="78" y="60"/>
                    <a:pt x="61" y="78"/>
                    <a:pt x="39" y="78"/>
                  </a:cubicBezTo>
                  <a:close/>
                  <a:moveTo>
                    <a:pt x="376" y="127"/>
                  </a:moveTo>
                  <a:cubicBezTo>
                    <a:pt x="358" y="127"/>
                    <a:pt x="342" y="111"/>
                    <a:pt x="342" y="93"/>
                  </a:cubicBezTo>
                  <a:cubicBezTo>
                    <a:pt x="342" y="74"/>
                    <a:pt x="358" y="58"/>
                    <a:pt x="376" y="58"/>
                  </a:cubicBezTo>
                  <a:cubicBezTo>
                    <a:pt x="395" y="58"/>
                    <a:pt x="411" y="74"/>
                    <a:pt x="411" y="93"/>
                  </a:cubicBezTo>
                  <a:cubicBezTo>
                    <a:pt x="411" y="111"/>
                    <a:pt x="395" y="127"/>
                    <a:pt x="376" y="127"/>
                  </a:cubicBezTo>
                  <a:close/>
                  <a:moveTo>
                    <a:pt x="310" y="366"/>
                  </a:moveTo>
                  <a:cubicBezTo>
                    <a:pt x="284" y="391"/>
                    <a:pt x="284" y="391"/>
                    <a:pt x="284" y="391"/>
                  </a:cubicBezTo>
                  <a:cubicBezTo>
                    <a:pt x="68" y="391"/>
                    <a:pt x="68" y="391"/>
                    <a:pt x="68" y="391"/>
                  </a:cubicBezTo>
                  <a:cubicBezTo>
                    <a:pt x="203" y="254"/>
                    <a:pt x="203" y="254"/>
                    <a:pt x="203" y="254"/>
                  </a:cubicBezTo>
                  <a:cubicBezTo>
                    <a:pt x="217" y="236"/>
                    <a:pt x="239" y="225"/>
                    <a:pt x="264" y="225"/>
                  </a:cubicBezTo>
                  <a:cubicBezTo>
                    <a:pt x="307" y="225"/>
                    <a:pt x="342" y="260"/>
                    <a:pt x="342" y="303"/>
                  </a:cubicBezTo>
                  <a:cubicBezTo>
                    <a:pt x="342" y="329"/>
                    <a:pt x="330" y="351"/>
                    <a:pt x="310" y="366"/>
                  </a:cubicBezTo>
                  <a:close/>
                  <a:moveTo>
                    <a:pt x="264" y="215"/>
                  </a:moveTo>
                  <a:cubicBezTo>
                    <a:pt x="243" y="215"/>
                    <a:pt x="223" y="222"/>
                    <a:pt x="208" y="235"/>
                  </a:cubicBezTo>
                  <a:cubicBezTo>
                    <a:pt x="203" y="239"/>
                    <a:pt x="158" y="286"/>
                    <a:pt x="158" y="2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8" y="87"/>
                    <a:pt x="34" y="88"/>
                    <a:pt x="39" y="88"/>
                  </a:cubicBezTo>
                  <a:cubicBezTo>
                    <a:pt x="66" y="88"/>
                    <a:pt x="88" y="66"/>
                    <a:pt x="88" y="39"/>
                  </a:cubicBezTo>
                  <a:cubicBezTo>
                    <a:pt x="88" y="36"/>
                    <a:pt x="88" y="33"/>
                    <a:pt x="87" y="30"/>
                  </a:cubicBezTo>
                  <a:cubicBezTo>
                    <a:pt x="288" y="218"/>
                    <a:pt x="288" y="218"/>
                    <a:pt x="288" y="218"/>
                  </a:cubicBezTo>
                  <a:cubicBezTo>
                    <a:pt x="280" y="216"/>
                    <a:pt x="272" y="215"/>
                    <a:pt x="264" y="215"/>
                  </a:cubicBezTo>
                  <a:close/>
                  <a:moveTo>
                    <a:pt x="332" y="93"/>
                  </a:moveTo>
                  <a:cubicBezTo>
                    <a:pt x="332" y="104"/>
                    <a:pt x="337" y="115"/>
                    <a:pt x="344" y="123"/>
                  </a:cubicBezTo>
                  <a:cubicBezTo>
                    <a:pt x="174" y="98"/>
                    <a:pt x="174" y="98"/>
                    <a:pt x="174" y="98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355" y="54"/>
                    <a:pt x="355" y="54"/>
                    <a:pt x="355" y="54"/>
                  </a:cubicBezTo>
                  <a:cubicBezTo>
                    <a:pt x="342" y="61"/>
                    <a:pt x="332" y="76"/>
                    <a:pt x="332" y="93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18" tIns="45709" rIns="91418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52" name="Grafik 15" descr="Thermometer mit einfarbiger Füllung">
              <a:extLst>
                <a:ext uri="{FF2B5EF4-FFF2-40B4-BE49-F238E27FC236}">
                  <a16:creationId xmlns:a16="http://schemas.microsoft.com/office/drawing/2014/main" id="{50F38DE6-DE44-F54A-9858-ED5142DE0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547515" y="3840934"/>
              <a:ext cx="914400" cy="914400"/>
            </a:xfrm>
            <a:prstGeom prst="rect">
              <a:avLst/>
            </a:prstGeom>
          </p:spPr>
        </p:pic>
        <p:pic>
          <p:nvPicPr>
            <p:cNvPr id="53" name="Grafik 16" descr="Drahtlosrouter mit einfarbiger Füllung">
              <a:extLst>
                <a:ext uri="{FF2B5EF4-FFF2-40B4-BE49-F238E27FC236}">
                  <a16:creationId xmlns:a16="http://schemas.microsoft.com/office/drawing/2014/main" id="{125A7558-61AC-5444-B467-6ABB84960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571941" y="3912942"/>
              <a:ext cx="914400" cy="914400"/>
            </a:xfrm>
            <a:prstGeom prst="rect">
              <a:avLst/>
            </a:prstGeom>
          </p:spPr>
        </p:pic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BD73F985-D468-BB4C-AF32-156FECF26D0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61448" y="4133817"/>
              <a:ext cx="750201" cy="558611"/>
            </a:xfrm>
            <a:custGeom>
              <a:avLst/>
              <a:gdLst>
                <a:gd name="T0" fmla="*/ 2552 w 4063"/>
                <a:gd name="T1" fmla="*/ 0 h 3024"/>
                <a:gd name="T2" fmla="*/ 1796 w 4063"/>
                <a:gd name="T3" fmla="*/ 0 h 3024"/>
                <a:gd name="T4" fmla="*/ 1796 w 4063"/>
                <a:gd name="T5" fmla="*/ 473 h 3024"/>
                <a:gd name="T6" fmla="*/ 567 w 4063"/>
                <a:gd name="T7" fmla="*/ 473 h 3024"/>
                <a:gd name="T8" fmla="*/ 567 w 4063"/>
                <a:gd name="T9" fmla="*/ 1229 h 3024"/>
                <a:gd name="T10" fmla="*/ 0 w 4063"/>
                <a:gd name="T11" fmla="*/ 1229 h 3024"/>
                <a:gd name="T12" fmla="*/ 0 w 4063"/>
                <a:gd name="T13" fmla="*/ 1796 h 3024"/>
                <a:gd name="T14" fmla="*/ 567 w 4063"/>
                <a:gd name="T15" fmla="*/ 1796 h 3024"/>
                <a:gd name="T16" fmla="*/ 567 w 4063"/>
                <a:gd name="T17" fmla="*/ 2551 h 3024"/>
                <a:gd name="T18" fmla="*/ 1607 w 4063"/>
                <a:gd name="T19" fmla="*/ 2551 h 3024"/>
                <a:gd name="T20" fmla="*/ 1607 w 4063"/>
                <a:gd name="T21" fmla="*/ 2740 h 3024"/>
                <a:gd name="T22" fmla="*/ 1229 w 4063"/>
                <a:gd name="T23" fmla="*/ 2740 h 3024"/>
                <a:gd name="T24" fmla="*/ 1229 w 4063"/>
                <a:gd name="T25" fmla="*/ 3024 h 3024"/>
                <a:gd name="T26" fmla="*/ 3118 w 4063"/>
                <a:gd name="T27" fmla="*/ 3024 h 3024"/>
                <a:gd name="T28" fmla="*/ 3118 w 4063"/>
                <a:gd name="T29" fmla="*/ 2740 h 3024"/>
                <a:gd name="T30" fmla="*/ 2741 w 4063"/>
                <a:gd name="T31" fmla="*/ 2740 h 3024"/>
                <a:gd name="T32" fmla="*/ 2741 w 4063"/>
                <a:gd name="T33" fmla="*/ 2551 h 3024"/>
                <a:gd name="T34" fmla="*/ 3213 w 4063"/>
                <a:gd name="T35" fmla="*/ 2551 h 3024"/>
                <a:gd name="T36" fmla="*/ 3213 w 4063"/>
                <a:gd name="T37" fmla="*/ 473 h 3024"/>
                <a:gd name="T38" fmla="*/ 2552 w 4063"/>
                <a:gd name="T39" fmla="*/ 473 h 3024"/>
                <a:gd name="T40" fmla="*/ 2552 w 4063"/>
                <a:gd name="T41" fmla="*/ 0 h 3024"/>
                <a:gd name="T42" fmla="*/ 2742 w 4063"/>
                <a:gd name="T43" fmla="*/ 2079 h 3024"/>
                <a:gd name="T44" fmla="*/ 851 w 4063"/>
                <a:gd name="T45" fmla="*/ 2079 h 3024"/>
                <a:gd name="T46" fmla="*/ 851 w 4063"/>
                <a:gd name="T47" fmla="*/ 1796 h 3024"/>
                <a:gd name="T48" fmla="*/ 2742 w 4063"/>
                <a:gd name="T49" fmla="*/ 1796 h 3024"/>
                <a:gd name="T50" fmla="*/ 2742 w 4063"/>
                <a:gd name="T51" fmla="*/ 2079 h 3024"/>
                <a:gd name="T52" fmla="*/ 2742 w 4063"/>
                <a:gd name="T53" fmla="*/ 1607 h 3024"/>
                <a:gd name="T54" fmla="*/ 851 w 4063"/>
                <a:gd name="T55" fmla="*/ 1607 h 3024"/>
                <a:gd name="T56" fmla="*/ 851 w 4063"/>
                <a:gd name="T57" fmla="*/ 1323 h 3024"/>
                <a:gd name="T58" fmla="*/ 2742 w 4063"/>
                <a:gd name="T59" fmla="*/ 1323 h 3024"/>
                <a:gd name="T60" fmla="*/ 2742 w 4063"/>
                <a:gd name="T61" fmla="*/ 1607 h 3024"/>
                <a:gd name="T62" fmla="*/ 2742 w 4063"/>
                <a:gd name="T63" fmla="*/ 851 h 3024"/>
                <a:gd name="T64" fmla="*/ 2742 w 4063"/>
                <a:gd name="T65" fmla="*/ 1134 h 3024"/>
                <a:gd name="T66" fmla="*/ 851 w 4063"/>
                <a:gd name="T67" fmla="*/ 1134 h 3024"/>
                <a:gd name="T68" fmla="*/ 851 w 4063"/>
                <a:gd name="T69" fmla="*/ 851 h 3024"/>
                <a:gd name="T70" fmla="*/ 2742 w 4063"/>
                <a:gd name="T71" fmla="*/ 851 h 3024"/>
                <a:gd name="T72" fmla="*/ 4063 w 4063"/>
                <a:gd name="T73" fmla="*/ 851 h 3024"/>
                <a:gd name="T74" fmla="*/ 4063 w 4063"/>
                <a:gd name="T75" fmla="*/ 2173 h 3024"/>
                <a:gd name="T76" fmla="*/ 3685 w 4063"/>
                <a:gd name="T77" fmla="*/ 2551 h 3024"/>
                <a:gd name="T78" fmla="*/ 3402 w 4063"/>
                <a:gd name="T79" fmla="*/ 2551 h 3024"/>
                <a:gd name="T80" fmla="*/ 3402 w 4063"/>
                <a:gd name="T81" fmla="*/ 473 h 3024"/>
                <a:gd name="T82" fmla="*/ 3685 w 4063"/>
                <a:gd name="T83" fmla="*/ 473 h 3024"/>
                <a:gd name="T84" fmla="*/ 4063 w 4063"/>
                <a:gd name="T85" fmla="*/ 851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63" h="3024">
                  <a:moveTo>
                    <a:pt x="2552" y="0"/>
                  </a:moveTo>
                  <a:lnTo>
                    <a:pt x="1796" y="0"/>
                  </a:lnTo>
                  <a:lnTo>
                    <a:pt x="1796" y="473"/>
                  </a:lnTo>
                  <a:lnTo>
                    <a:pt x="567" y="473"/>
                  </a:lnTo>
                  <a:lnTo>
                    <a:pt x="567" y="1229"/>
                  </a:lnTo>
                  <a:lnTo>
                    <a:pt x="0" y="1229"/>
                  </a:lnTo>
                  <a:lnTo>
                    <a:pt x="0" y="1796"/>
                  </a:lnTo>
                  <a:lnTo>
                    <a:pt x="567" y="1796"/>
                  </a:lnTo>
                  <a:lnTo>
                    <a:pt x="567" y="2551"/>
                  </a:lnTo>
                  <a:lnTo>
                    <a:pt x="1607" y="2551"/>
                  </a:lnTo>
                  <a:lnTo>
                    <a:pt x="1607" y="2740"/>
                  </a:lnTo>
                  <a:lnTo>
                    <a:pt x="1229" y="2740"/>
                  </a:lnTo>
                  <a:lnTo>
                    <a:pt x="1229" y="3024"/>
                  </a:lnTo>
                  <a:lnTo>
                    <a:pt x="3118" y="3024"/>
                  </a:lnTo>
                  <a:lnTo>
                    <a:pt x="3118" y="2740"/>
                  </a:lnTo>
                  <a:lnTo>
                    <a:pt x="2741" y="2740"/>
                  </a:lnTo>
                  <a:lnTo>
                    <a:pt x="2741" y="2551"/>
                  </a:lnTo>
                  <a:lnTo>
                    <a:pt x="3213" y="2551"/>
                  </a:lnTo>
                  <a:lnTo>
                    <a:pt x="3213" y="473"/>
                  </a:lnTo>
                  <a:lnTo>
                    <a:pt x="2552" y="473"/>
                  </a:lnTo>
                  <a:lnTo>
                    <a:pt x="2552" y="0"/>
                  </a:lnTo>
                  <a:close/>
                  <a:moveTo>
                    <a:pt x="2742" y="2079"/>
                  </a:moveTo>
                  <a:lnTo>
                    <a:pt x="851" y="2079"/>
                  </a:lnTo>
                  <a:lnTo>
                    <a:pt x="851" y="1796"/>
                  </a:lnTo>
                  <a:lnTo>
                    <a:pt x="2742" y="1796"/>
                  </a:lnTo>
                  <a:lnTo>
                    <a:pt x="2742" y="2079"/>
                  </a:lnTo>
                  <a:close/>
                  <a:moveTo>
                    <a:pt x="2742" y="1607"/>
                  </a:moveTo>
                  <a:lnTo>
                    <a:pt x="851" y="1607"/>
                  </a:lnTo>
                  <a:lnTo>
                    <a:pt x="851" y="1323"/>
                  </a:lnTo>
                  <a:lnTo>
                    <a:pt x="2742" y="1323"/>
                  </a:lnTo>
                  <a:lnTo>
                    <a:pt x="2742" y="1607"/>
                  </a:lnTo>
                  <a:close/>
                  <a:moveTo>
                    <a:pt x="2742" y="851"/>
                  </a:moveTo>
                  <a:lnTo>
                    <a:pt x="2742" y="1134"/>
                  </a:lnTo>
                  <a:lnTo>
                    <a:pt x="851" y="1134"/>
                  </a:lnTo>
                  <a:lnTo>
                    <a:pt x="851" y="851"/>
                  </a:lnTo>
                  <a:lnTo>
                    <a:pt x="2742" y="851"/>
                  </a:lnTo>
                  <a:close/>
                  <a:moveTo>
                    <a:pt x="4063" y="851"/>
                  </a:moveTo>
                  <a:lnTo>
                    <a:pt x="4063" y="2173"/>
                  </a:lnTo>
                  <a:cubicBezTo>
                    <a:pt x="4063" y="2382"/>
                    <a:pt x="3894" y="2551"/>
                    <a:pt x="3685" y="2551"/>
                  </a:cubicBezTo>
                  <a:lnTo>
                    <a:pt x="3402" y="2551"/>
                  </a:lnTo>
                  <a:lnTo>
                    <a:pt x="3402" y="473"/>
                  </a:lnTo>
                  <a:lnTo>
                    <a:pt x="3685" y="473"/>
                  </a:lnTo>
                  <a:cubicBezTo>
                    <a:pt x="3894" y="473"/>
                    <a:pt x="4063" y="642"/>
                    <a:pt x="4063" y="851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68508" tIns="34254" rIns="68508" bIns="34254" numCol="1" anchor="t" anchorCtr="0" compatLnSpc="1">
              <a:prstTxWarp prst="textNoShape">
                <a:avLst/>
              </a:prstTxWarp>
            </a:bodyPr>
            <a:lstStyle/>
            <a:p>
              <a:pPr defTabSz="685051">
                <a:defRPr/>
              </a:pPr>
              <a:endParaRPr lang="en-US" sz="1349" kern="0">
                <a:solidFill>
                  <a:srgbClr val="ADBECB"/>
                </a:solidFill>
              </a:endParaRPr>
            </a:p>
          </p:txBody>
        </p:sp>
        <p:sp>
          <p:nvSpPr>
            <p:cNvPr id="55" name="Textfeld 18">
              <a:extLst>
                <a:ext uri="{FF2B5EF4-FFF2-40B4-BE49-F238E27FC236}">
                  <a16:creationId xmlns:a16="http://schemas.microsoft.com/office/drawing/2014/main" id="{47FD4094-1511-1B44-9B23-24B7E5FCAE4F}"/>
                </a:ext>
              </a:extLst>
            </p:cNvPr>
            <p:cNvSpPr txBox="1"/>
            <p:nvPr/>
          </p:nvSpPr>
          <p:spPr>
            <a:xfrm>
              <a:off x="2515902" y="3459110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HTTP</a:t>
              </a:r>
            </a:p>
          </p:txBody>
        </p:sp>
        <p:sp>
          <p:nvSpPr>
            <p:cNvPr id="56" name="Textfeld 19">
              <a:extLst>
                <a:ext uri="{FF2B5EF4-FFF2-40B4-BE49-F238E27FC236}">
                  <a16:creationId xmlns:a16="http://schemas.microsoft.com/office/drawing/2014/main" id="{8874E8F4-F682-1E4A-9C90-47F9BD60B150}"/>
                </a:ext>
              </a:extLst>
            </p:cNvPr>
            <p:cNvSpPr txBox="1"/>
            <p:nvPr/>
          </p:nvSpPr>
          <p:spPr>
            <a:xfrm>
              <a:off x="3070237" y="330861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MQTT</a:t>
              </a:r>
            </a:p>
          </p:txBody>
        </p:sp>
        <p:sp>
          <p:nvSpPr>
            <p:cNvPr id="57" name="Textfeld 20">
              <a:extLst>
                <a:ext uri="{FF2B5EF4-FFF2-40B4-BE49-F238E27FC236}">
                  <a16:creationId xmlns:a16="http://schemas.microsoft.com/office/drawing/2014/main" id="{AA77183A-C1C0-9444-8649-FB468A959A96}"/>
                </a:ext>
              </a:extLst>
            </p:cNvPr>
            <p:cNvSpPr txBox="1"/>
            <p:nvPr/>
          </p:nvSpPr>
          <p:spPr>
            <a:xfrm>
              <a:off x="3534733" y="359867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Modbus</a:t>
              </a:r>
            </a:p>
          </p:txBody>
        </p:sp>
        <p:sp>
          <p:nvSpPr>
            <p:cNvPr id="58" name="Textfeld 21">
              <a:extLst>
                <a:ext uri="{FF2B5EF4-FFF2-40B4-BE49-F238E27FC236}">
                  <a16:creationId xmlns:a16="http://schemas.microsoft.com/office/drawing/2014/main" id="{8380F4F1-CBDD-6443-AE39-626CE4B15117}"/>
                </a:ext>
              </a:extLst>
            </p:cNvPr>
            <p:cNvSpPr txBox="1"/>
            <p:nvPr/>
          </p:nvSpPr>
          <p:spPr>
            <a:xfrm>
              <a:off x="5273739" y="337735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WS</a:t>
              </a:r>
            </a:p>
          </p:txBody>
        </p:sp>
        <p:sp>
          <p:nvSpPr>
            <p:cNvPr id="59" name="Textfeld 22">
              <a:extLst>
                <a:ext uri="{FF2B5EF4-FFF2-40B4-BE49-F238E27FC236}">
                  <a16:creationId xmlns:a16="http://schemas.microsoft.com/office/drawing/2014/main" id="{87C96655-E9FB-7444-892E-F0E03885C21A}"/>
                </a:ext>
              </a:extLst>
            </p:cNvPr>
            <p:cNvSpPr txBox="1"/>
            <p:nvPr/>
          </p:nvSpPr>
          <p:spPr>
            <a:xfrm>
              <a:off x="7431943" y="3657167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AMQP</a:t>
              </a:r>
            </a:p>
          </p:txBody>
        </p:sp>
        <p:sp>
          <p:nvSpPr>
            <p:cNvPr id="60" name="Textfeld 23">
              <a:extLst>
                <a:ext uri="{FF2B5EF4-FFF2-40B4-BE49-F238E27FC236}">
                  <a16:creationId xmlns:a16="http://schemas.microsoft.com/office/drawing/2014/main" id="{E11286BC-C671-6142-BB0A-EE1F474B624F}"/>
                </a:ext>
              </a:extLst>
            </p:cNvPr>
            <p:cNvSpPr txBox="1"/>
            <p:nvPr/>
          </p:nvSpPr>
          <p:spPr>
            <a:xfrm>
              <a:off x="6041019" y="3626479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OPC-UA</a:t>
              </a:r>
            </a:p>
          </p:txBody>
        </p:sp>
        <p:sp>
          <p:nvSpPr>
            <p:cNvPr id="61" name="Textfeld 24">
              <a:extLst>
                <a:ext uri="{FF2B5EF4-FFF2-40B4-BE49-F238E27FC236}">
                  <a16:creationId xmlns:a16="http://schemas.microsoft.com/office/drawing/2014/main" id="{1E7F01CD-7AA6-3C48-8FEB-276DB4DF84C4}"/>
                </a:ext>
              </a:extLst>
            </p:cNvPr>
            <p:cNvSpPr txBox="1"/>
            <p:nvPr/>
          </p:nvSpPr>
          <p:spPr>
            <a:xfrm>
              <a:off x="4332204" y="3305141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KNX</a:t>
              </a:r>
            </a:p>
          </p:txBody>
        </p:sp>
        <p:sp>
          <p:nvSpPr>
            <p:cNvPr id="62" name="Textfeld 25">
              <a:extLst>
                <a:ext uri="{FF2B5EF4-FFF2-40B4-BE49-F238E27FC236}">
                  <a16:creationId xmlns:a16="http://schemas.microsoft.com/office/drawing/2014/main" id="{1D8616C4-4C32-AD4B-8E3D-2CBD8506F9FC}"/>
                </a:ext>
              </a:extLst>
            </p:cNvPr>
            <p:cNvSpPr txBox="1"/>
            <p:nvPr/>
          </p:nvSpPr>
          <p:spPr>
            <a:xfrm>
              <a:off x="5073885" y="365387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BACnet</a:t>
              </a:r>
            </a:p>
          </p:txBody>
        </p:sp>
        <p:sp>
          <p:nvSpPr>
            <p:cNvPr id="63" name="Textfeld 26">
              <a:extLst>
                <a:ext uri="{FF2B5EF4-FFF2-40B4-BE49-F238E27FC236}">
                  <a16:creationId xmlns:a16="http://schemas.microsoft.com/office/drawing/2014/main" id="{C9D3C4FD-405C-714B-886E-F2FA9A28FCAC}"/>
                </a:ext>
              </a:extLst>
            </p:cNvPr>
            <p:cNvSpPr txBox="1"/>
            <p:nvPr/>
          </p:nvSpPr>
          <p:spPr>
            <a:xfrm>
              <a:off x="6193236" y="3346650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ECHONET</a:t>
              </a:r>
              <a:endParaRPr lang="en-US" sz="1200" dirty="0">
                <a:solidFill>
                  <a:schemeClr val="accent5">
                    <a:lumMod val="7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4" name="Textfeld 27">
              <a:extLst>
                <a:ext uri="{FF2B5EF4-FFF2-40B4-BE49-F238E27FC236}">
                  <a16:creationId xmlns:a16="http://schemas.microsoft.com/office/drawing/2014/main" id="{C5E39AFF-AAE1-8B47-A83A-9B1A7B58130D}"/>
                </a:ext>
              </a:extLst>
            </p:cNvPr>
            <p:cNvSpPr txBox="1"/>
            <p:nvPr/>
          </p:nvSpPr>
          <p:spPr>
            <a:xfrm>
              <a:off x="2964306" y="3540807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JSON</a:t>
              </a:r>
            </a:p>
          </p:txBody>
        </p:sp>
        <p:sp>
          <p:nvSpPr>
            <p:cNvPr id="65" name="Textfeld 28">
              <a:extLst>
                <a:ext uri="{FF2B5EF4-FFF2-40B4-BE49-F238E27FC236}">
                  <a16:creationId xmlns:a16="http://schemas.microsoft.com/office/drawing/2014/main" id="{C86648BA-6C45-9043-A793-64F64D584893}"/>
                </a:ext>
              </a:extLst>
            </p:cNvPr>
            <p:cNvSpPr txBox="1"/>
            <p:nvPr/>
          </p:nvSpPr>
          <p:spPr>
            <a:xfrm>
              <a:off x="5699142" y="346146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XML</a:t>
              </a:r>
            </a:p>
          </p:txBody>
        </p:sp>
        <p:sp>
          <p:nvSpPr>
            <p:cNvPr id="66" name="Textfeld 29">
              <a:extLst>
                <a:ext uri="{FF2B5EF4-FFF2-40B4-BE49-F238E27FC236}">
                  <a16:creationId xmlns:a16="http://schemas.microsoft.com/office/drawing/2014/main" id="{EAC0AF47-CB37-0B42-B820-3B15AD4F987F}"/>
                </a:ext>
              </a:extLst>
            </p:cNvPr>
            <p:cNvSpPr txBox="1"/>
            <p:nvPr/>
          </p:nvSpPr>
          <p:spPr>
            <a:xfrm>
              <a:off x="7728672" y="337054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EXI</a:t>
              </a:r>
            </a:p>
          </p:txBody>
        </p:sp>
        <p:sp>
          <p:nvSpPr>
            <p:cNvPr id="67" name="Textfeld 30">
              <a:extLst>
                <a:ext uri="{FF2B5EF4-FFF2-40B4-BE49-F238E27FC236}">
                  <a16:creationId xmlns:a16="http://schemas.microsoft.com/office/drawing/2014/main" id="{B2DE03FD-BA52-BD46-B234-A6E937D5EC66}"/>
                </a:ext>
              </a:extLst>
            </p:cNvPr>
            <p:cNvSpPr txBox="1"/>
            <p:nvPr/>
          </p:nvSpPr>
          <p:spPr>
            <a:xfrm>
              <a:off x="4564867" y="3507707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CBOR</a:t>
              </a:r>
            </a:p>
          </p:txBody>
        </p:sp>
        <p:sp>
          <p:nvSpPr>
            <p:cNvPr id="68" name="Textfeld 31">
              <a:extLst>
                <a:ext uri="{FF2B5EF4-FFF2-40B4-BE49-F238E27FC236}">
                  <a16:creationId xmlns:a16="http://schemas.microsoft.com/office/drawing/2014/main" id="{A49F53D1-3A83-7E4E-9019-A3BEB18640B6}"/>
                </a:ext>
              </a:extLst>
            </p:cNvPr>
            <p:cNvSpPr txBox="1"/>
            <p:nvPr/>
          </p:nvSpPr>
          <p:spPr>
            <a:xfrm>
              <a:off x="3625200" y="3399695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OAUTH2</a:t>
              </a:r>
            </a:p>
          </p:txBody>
        </p:sp>
        <p:sp>
          <p:nvSpPr>
            <p:cNvPr id="69" name="Textfeld 32">
              <a:extLst>
                <a:ext uri="{FF2B5EF4-FFF2-40B4-BE49-F238E27FC236}">
                  <a16:creationId xmlns:a16="http://schemas.microsoft.com/office/drawing/2014/main" id="{805BE63F-AB04-F445-9BB3-8364A6D8A5EE}"/>
                </a:ext>
              </a:extLst>
            </p:cNvPr>
            <p:cNvSpPr txBox="1"/>
            <p:nvPr/>
          </p:nvSpPr>
          <p:spPr>
            <a:xfrm>
              <a:off x="6769912" y="3567300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API Key</a:t>
              </a:r>
            </a:p>
          </p:txBody>
        </p:sp>
        <p:sp>
          <p:nvSpPr>
            <p:cNvPr id="70" name="Textfeld 33">
              <a:extLst>
                <a:ext uri="{FF2B5EF4-FFF2-40B4-BE49-F238E27FC236}">
                  <a16:creationId xmlns:a16="http://schemas.microsoft.com/office/drawing/2014/main" id="{5686C6FC-7FA3-8847-BF87-D5EBF04C35F0}"/>
                </a:ext>
              </a:extLst>
            </p:cNvPr>
            <p:cNvSpPr txBox="1"/>
            <p:nvPr/>
          </p:nvSpPr>
          <p:spPr>
            <a:xfrm>
              <a:off x="7148315" y="337315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Bearer</a:t>
              </a:r>
            </a:p>
          </p:txBody>
        </p:sp>
        <p:sp>
          <p:nvSpPr>
            <p:cNvPr id="71" name="Textfeld 34">
              <a:extLst>
                <a:ext uri="{FF2B5EF4-FFF2-40B4-BE49-F238E27FC236}">
                  <a16:creationId xmlns:a16="http://schemas.microsoft.com/office/drawing/2014/main" id="{6C12C3E1-687B-3940-9ADB-13509CC1201C}"/>
                </a:ext>
              </a:extLst>
            </p:cNvPr>
            <p:cNvSpPr txBox="1"/>
            <p:nvPr/>
          </p:nvSpPr>
          <p:spPr>
            <a:xfrm>
              <a:off x="4909232" y="3313112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TLV</a:t>
              </a:r>
            </a:p>
          </p:txBody>
        </p:sp>
        <p:sp>
          <p:nvSpPr>
            <p:cNvPr id="72" name="Rechteck 35">
              <a:extLst>
                <a:ext uri="{FF2B5EF4-FFF2-40B4-BE49-F238E27FC236}">
                  <a16:creationId xmlns:a16="http://schemas.microsoft.com/office/drawing/2014/main" id="{B43432E4-BC0D-D441-9267-92A04BF71FA7}"/>
                </a:ext>
              </a:extLst>
            </p:cNvPr>
            <p:cNvSpPr/>
            <p:nvPr/>
          </p:nvSpPr>
          <p:spPr bwMode="auto">
            <a:xfrm>
              <a:off x="2453600" y="3307315"/>
              <a:ext cx="5712061" cy="517417"/>
            </a:xfrm>
            <a:prstGeom prst="rect">
              <a:avLst/>
            </a:prstGeom>
            <a:solidFill>
              <a:srgbClr val="FFFFFF">
                <a:alpha val="70980"/>
              </a:srgbClr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73" name="Picture 2" descr="ThingDescription">
              <a:extLst>
                <a:ext uri="{FF2B5EF4-FFF2-40B4-BE49-F238E27FC236}">
                  <a16:creationId xmlns:a16="http://schemas.microsoft.com/office/drawing/2014/main" id="{E39B76DE-4AA7-4242-B89F-EB17FFC8AC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9959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" name="Picture 2" descr="ThingDescription">
              <a:extLst>
                <a:ext uri="{FF2B5EF4-FFF2-40B4-BE49-F238E27FC236}">
                  <a16:creationId xmlns:a16="http://schemas.microsoft.com/office/drawing/2014/main" id="{C310FAB8-DB20-0045-8684-67D1CB5A5C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18162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5" name="Picture 2" descr="ThingDescription">
              <a:extLst>
                <a:ext uri="{FF2B5EF4-FFF2-40B4-BE49-F238E27FC236}">
                  <a16:creationId xmlns:a16="http://schemas.microsoft.com/office/drawing/2014/main" id="{06BDD302-69F4-0D45-95E4-D7C5CEC4A8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22461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" descr="ThingDescription">
              <a:extLst>
                <a:ext uri="{FF2B5EF4-FFF2-40B4-BE49-F238E27FC236}">
                  <a16:creationId xmlns:a16="http://schemas.microsoft.com/office/drawing/2014/main" id="{26518069-BCC5-7944-B45C-AFD269EE61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4610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4838C6-FFAA-C040-B328-43F828400CAB}"/>
              </a:ext>
            </a:extLst>
          </p:cNvPr>
          <p:cNvCxnSpPr/>
          <p:nvPr/>
        </p:nvCxnSpPr>
        <p:spPr>
          <a:xfrm>
            <a:off x="5791200" y="4799995"/>
            <a:ext cx="598311" cy="6913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59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136" y="176705"/>
            <a:ext cx="10972800" cy="1158240"/>
          </a:xfrm>
        </p:spPr>
        <p:txBody>
          <a:bodyPr>
            <a:normAutofit/>
          </a:bodyPr>
          <a:lstStyle/>
          <a:p>
            <a:pPr marL="456945"/>
            <a:r>
              <a:rPr lang="de-DE" dirty="0">
                <a:ea typeface="Intel Clear Pro" panose="020B0804020202060201" pitchFamily="34" charset="0"/>
                <a:cs typeface="Intel Clear Pro" panose="020B0804020202060201" pitchFamily="34" charset="0"/>
              </a:rPr>
              <a:t>WoT </a:t>
            </a:r>
            <a:r>
              <a:rPr lang="de-DE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Descriptive</a:t>
            </a:r>
            <a:r>
              <a:rPr lang="de-DE" dirty="0">
                <a:ea typeface="Intel Clear Pro" panose="020B0804020202060201" pitchFamily="34" charset="0"/>
                <a:cs typeface="Intel Clear Pro" panose="020B0804020202060201" pitchFamily="34" charset="0"/>
              </a:rPr>
              <a:t> Interoperability</a:t>
            </a:r>
            <a:endParaRPr lang="en-US" dirty="0"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137" y="998504"/>
            <a:ext cx="5512100" cy="4588370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WoT Thing Description (TD)</a:t>
            </a:r>
          </a:p>
        </p:txBody>
      </p:sp>
      <p:sp>
        <p:nvSpPr>
          <p:cNvPr id="5" name="Rectangle 3"/>
          <p:cNvSpPr/>
          <p:nvPr/>
        </p:nvSpPr>
        <p:spPr>
          <a:xfrm>
            <a:off x="6783692" y="1626931"/>
            <a:ext cx="3886408" cy="459035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"@</a:t>
            </a:r>
            <a:r>
              <a:rPr lang="de-DE" sz="1299" b="1" dirty="0" err="1">
                <a:solidFill>
                  <a:srgbClr val="FF9900"/>
                </a:solidFill>
                <a:latin typeface="Consolas" panose="020B0609020204030204" pitchFamily="49" charset="0"/>
              </a:rPr>
              <a:t>context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"https://www.w3.org/2019/wot/td/v1"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{ 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C0504D"/>
                </a:solidFill>
                <a:latin typeface="Consolas" panose="020B0609020204030204" pitchFamily="49" charset="0"/>
              </a:rPr>
              <a:t>iot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C0504D"/>
                </a:solidFill>
                <a:latin typeface="Consolas" panose="020B0609020204030204" pitchFamily="49" charset="0"/>
              </a:rPr>
              <a:t>"http://iotschema.org/"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],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4A7B7C"/>
                </a:solidFill>
                <a:latin typeface="Consolas" panose="020B0609020204030204" pitchFamily="49" charset="0"/>
              </a:rPr>
              <a:t>id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"urn:dev:org:32473:1234567890"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"title"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"MyLEDThing"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4A7B7C"/>
                </a:solidFill>
                <a:latin typeface="Consolas" panose="020B0609020204030204" pitchFamily="49" charset="0"/>
              </a:rPr>
              <a:t>description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"RGB LED </a:t>
            </a:r>
            <a:r>
              <a:rPr lang="de-DE" sz="1299" dirty="0" err="1">
                <a:solidFill>
                  <a:srgbClr val="0000FF"/>
                </a:solidFill>
                <a:latin typeface="Consolas" panose="020B0609020204030204" pitchFamily="49" charset="0"/>
              </a:rPr>
              <a:t>torchiere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"@type"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"Thing"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C0504D"/>
                </a:solidFill>
                <a:latin typeface="Consolas" panose="020B0609020204030204" pitchFamily="49" charset="0"/>
              </a:rPr>
              <a:t>iot:Light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  "securityDefinitions"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"scheme"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4A7B7C"/>
                </a:solidFill>
                <a:latin typeface="Consolas" panose="020B0609020204030204" pitchFamily="49" charset="0"/>
              </a:rPr>
              <a:t>"bearer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endParaRPr lang="de-DE" sz="1299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}],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  "security"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properties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"brightness"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  <a:endParaRPr lang="de-DE" sz="1299" dirty="0">
              <a:solidFill>
                <a:srgbClr val="FF0066"/>
              </a:solidFill>
              <a:latin typeface="Consolas" panose="020B0609020204030204" pitchFamily="49" charset="0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     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 "@type"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"iot:Brightness"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299" dirty="0">
              <a:solidFill>
                <a:srgbClr val="000000"/>
              </a:solidFill>
              <a:latin typeface="Consolas" panose="020B0609020204030204" pitchFamily="49" charset="0"/>
              <a:ea typeface="ＭＳ Ｐゴシック" charset="-128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ＭＳ Ｐゴシック" charset="-128"/>
              </a:rPr>
              <a:t>     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</a:t>
            </a: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"type"</a:t>
            </a:r>
            <a:r>
              <a:rPr lang="de-DE" sz="1299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"integer",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      "</a:t>
            </a:r>
            <a:r>
              <a:rPr lang="de-DE" sz="1299" b="1" dirty="0" err="1">
                <a:solidFill>
                  <a:srgbClr val="FF0066"/>
                </a:solidFill>
                <a:latin typeface="Consolas" panose="020B0609020204030204" pitchFamily="49" charset="0"/>
              </a:rPr>
              <a:t>minimum</a:t>
            </a: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0,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      "maximum"</a:t>
            </a:r>
            <a:r>
              <a:rPr lang="de-DE" sz="1299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100,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      </a:t>
            </a:r>
            <a:r>
              <a:rPr lang="de-DE" sz="1299" b="1" dirty="0">
                <a:solidFill>
                  <a:srgbClr val="00B050"/>
                </a:solidFill>
                <a:latin typeface="Consolas" panose="020B0609020204030204" pitchFamily="49" charset="0"/>
              </a:rPr>
              <a:t>"forms"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 ... ]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},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actions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"fadeIn"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  ...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CB09F6-4094-4071-8EF0-8E4411D2DA75}"/>
              </a:ext>
            </a:extLst>
          </p:cNvPr>
          <p:cNvGrpSpPr/>
          <p:nvPr/>
        </p:nvGrpSpPr>
        <p:grpSpPr>
          <a:xfrm>
            <a:off x="1171513" y="4459599"/>
            <a:ext cx="4823353" cy="1884855"/>
            <a:chOff x="1065749" y="5147330"/>
            <a:chExt cx="4825866" cy="188583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02631" y="5392042"/>
              <a:ext cx="1116361" cy="111636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38879" y="5980430"/>
              <a:ext cx="1052736" cy="105273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87726" y="5147330"/>
              <a:ext cx="971104" cy="971104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1866507" y="5902738"/>
              <a:ext cx="144000" cy="14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  <a:shade val="30000"/>
                    <a:satMod val="115000"/>
                  </a:schemeClr>
                </a:gs>
                <a:gs pos="50000">
                  <a:schemeClr val="bg1">
                    <a:lumMod val="85000"/>
                    <a:shade val="67500"/>
                    <a:satMod val="115000"/>
                  </a:schemeClr>
                </a:gs>
                <a:gs pos="100000">
                  <a:schemeClr val="bg1">
                    <a:lumMod val="85000"/>
                    <a:shade val="100000"/>
                    <a:satMod val="11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65749" y="6481109"/>
              <a:ext cx="1390848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/>
                <a:t>Door = Thing</a:t>
              </a:r>
              <a:endParaRPr lang="en-US" sz="1799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966176" y="5783948"/>
              <a:ext cx="2107123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/>
                <a:t>Handle</a:t>
              </a:r>
              <a:r>
                <a:rPr lang="de-DE" sz="1799" dirty="0">
                  <a:solidFill>
                    <a:srgbClr val="4A7B7C"/>
                  </a:solidFill>
                </a:rPr>
                <a:t> </a:t>
              </a:r>
              <a:r>
                <a:rPr lang="de-DE" sz="1799" dirty="0"/>
                <a:t>= Affordance</a:t>
              </a:r>
              <a:endParaRPr lang="en-US" sz="1799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744489" y="6077096"/>
              <a:ext cx="816161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799" b="1" dirty="0">
                  <a:solidFill>
                    <a:srgbClr val="FF0000"/>
                  </a:solidFill>
                </a:rPr>
                <a:t>What?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84712" y="6075284"/>
              <a:ext cx="732827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799" b="1" dirty="0">
                  <a:solidFill>
                    <a:srgbClr val="00B050"/>
                  </a:solidFill>
                </a:rPr>
                <a:t>How?</a:t>
              </a:r>
              <a:endParaRPr lang="en-US" sz="1799" b="1" dirty="0">
                <a:solidFill>
                  <a:srgbClr val="00B05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04557" y="6481109"/>
              <a:ext cx="696387" cy="3693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799" dirty="0">
                  <a:solidFill>
                    <a:srgbClr val="FF0000"/>
                  </a:solidFill>
                </a:rPr>
                <a:t>Open</a:t>
              </a:r>
              <a:endParaRPr lang="en-US" sz="1799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4212313" y="5895965"/>
              <a:ext cx="614524" cy="3235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4212313" y="6277705"/>
              <a:ext cx="626566" cy="2290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4254117" y="5618977"/>
              <a:ext cx="531192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>
                  <a:solidFill>
                    <a:srgbClr val="00B050"/>
                  </a:solidFill>
                </a:rPr>
                <a:t>Pull</a:t>
              </a:r>
              <a:endParaRPr lang="en-US" sz="1799" dirty="0">
                <a:solidFill>
                  <a:srgbClr val="00B050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220453" y="6411206"/>
              <a:ext cx="606700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>
                  <a:solidFill>
                    <a:srgbClr val="00B050"/>
                  </a:solidFill>
                </a:rPr>
                <a:t>Turn</a:t>
              </a:r>
              <a:endParaRPr lang="en-US" sz="1799" dirty="0">
                <a:solidFill>
                  <a:srgbClr val="00B050"/>
                </a:solidFill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3152569" y="6372450"/>
              <a:ext cx="0" cy="21934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6692" y="998503"/>
            <a:ext cx="5486400" cy="4523607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WoT Architecture</a:t>
            </a:r>
          </a:p>
          <a:p>
            <a:pPr marL="228600" lvl="1"/>
            <a:r>
              <a:rPr lang="de-DE" dirty="0">
                <a:ea typeface="Intel Clear" panose="020B0604020203020204" pitchFamily="34" charset="0"/>
              </a:rPr>
              <a:t>Constraints</a:t>
            </a:r>
          </a:p>
          <a:p>
            <a:pPr marL="630238" lvl="2"/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Things must </a:t>
            </a:r>
            <a:r>
              <a:rPr lang="de-DE" dirty="0" err="1">
                <a:solidFill>
                  <a:schemeClr val="accent1"/>
                </a:solidFill>
                <a:ea typeface="Intel Clear" panose="020B0604020203020204" pitchFamily="34" charset="0"/>
              </a:rPr>
              <a:t>have</a:t>
            </a:r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 a TD </a:t>
            </a:r>
          </a:p>
          <a:p>
            <a:pPr marL="630238" lvl="2"/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Must use hypermedia controls (general WoT)</a:t>
            </a:r>
          </a:p>
          <a:p>
            <a:pPr marL="630238" lvl="3"/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URIs,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standard</a:t>
            </a:r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 set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of</a:t>
            </a:r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methods</a:t>
            </a:r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,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media</a:t>
            </a:r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types</a:t>
            </a:r>
            <a:endParaRPr lang="de-DE" sz="2000" dirty="0">
              <a:solidFill>
                <a:schemeClr val="accent1"/>
              </a:solidFill>
              <a:ea typeface="Intel Clear" panose="020B0604020203020204" pitchFamily="34" charset="0"/>
            </a:endParaRPr>
          </a:p>
          <a:p>
            <a:pPr marL="228600" lvl="1"/>
            <a:r>
              <a:rPr lang="de-DE" dirty="0">
                <a:ea typeface="Intel Clear" panose="020B0604020203020204" pitchFamily="34" charset="0"/>
              </a:rPr>
              <a:t>Thing Description </a:t>
            </a:r>
            <a:r>
              <a:rPr lang="de-DE" dirty="0" err="1">
                <a:ea typeface="Intel Clear" panose="020B0604020203020204" pitchFamily="34" charset="0"/>
              </a:rPr>
              <a:t>Affordances</a:t>
            </a:r>
            <a:endParaRPr lang="de-DE" dirty="0">
              <a:ea typeface="Intel Clear" panose="020B0604020203020204" pitchFamily="34" charset="0"/>
            </a:endParaRPr>
          </a:p>
          <a:p>
            <a:pPr marL="630238" lvl="2"/>
            <a:r>
              <a:rPr lang="en-US" dirty="0">
                <a:solidFill>
                  <a:schemeClr val="accent1"/>
                </a:solidFill>
                <a:ea typeface="Intel Clear" panose="020B0604020203020204" pitchFamily="34" charset="0"/>
              </a:rPr>
              <a:t>Describes WHAT the possible choices are</a:t>
            </a:r>
          </a:p>
          <a:p>
            <a:pPr marL="630238" lvl="2"/>
            <a:r>
              <a:rPr lang="en-US" dirty="0">
                <a:solidFill>
                  <a:schemeClr val="accent1"/>
                </a:solidFill>
                <a:ea typeface="Intel Clear" panose="020B0604020203020204" pitchFamily="34" charset="0"/>
              </a:rPr>
              <a:t>Describes HOW to interact with the Thing</a:t>
            </a:r>
          </a:p>
        </p:txBody>
      </p:sp>
    </p:spTree>
    <p:extLst>
      <p:ext uri="{BB962C8B-B14F-4D97-AF65-F5344CB8AC3E}">
        <p14:creationId xmlns:p14="http://schemas.microsoft.com/office/powerpoint/2010/main" val="3353211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FC6D2-2D92-1142-B5A5-6FA268070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Patterns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CA38F-601D-DE4D-90EC-962698B89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E5EC5-B328-8B4D-A980-0409DB78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FE0275-CA2E-C941-BB51-F083F633A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545" y="1041142"/>
            <a:ext cx="10317826" cy="579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0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85D53-C6C5-4E80-9233-F7DB39FFE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59" y="148777"/>
            <a:ext cx="10972800" cy="1158240"/>
          </a:xfrm>
        </p:spPr>
        <p:txBody>
          <a:bodyPr/>
          <a:lstStyle/>
          <a:p>
            <a:pPr marL="456945"/>
            <a:r>
              <a:rPr lang="en-US" sz="4797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WoT</a:t>
            </a:r>
            <a:r>
              <a:rPr lang="en-US" sz="4797" dirty="0">
                <a:ea typeface="Intel Clear Pro" panose="020B0804020202060201" pitchFamily="34" charset="0"/>
                <a:cs typeface="Intel Clear Pro" panose="020B0804020202060201" pitchFamily="34" charset="0"/>
              </a:rPr>
              <a:t> Orchestration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7A1525-BC11-40C3-9FD3-C21B2D948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2379" y="1670398"/>
            <a:ext cx="5039680" cy="4002099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0EDB23B-60D9-49C7-9A5C-5216D978B944}"/>
              </a:ext>
            </a:extLst>
          </p:cNvPr>
          <p:cNvSpPr txBox="1">
            <a:spLocks/>
          </p:cNvSpPr>
          <p:nvPr/>
        </p:nvSpPr>
        <p:spPr>
          <a:xfrm>
            <a:off x="794359" y="1117641"/>
            <a:ext cx="4318231" cy="431823"/>
          </a:xfrm>
          <a:prstGeom prst="rect">
            <a:avLst/>
          </a:prstGeom>
        </p:spPr>
        <p:txBody>
          <a:bodyPr vert="horz" lIns="121891" tIns="60945" rIns="121891" bIns="60945" rtlCol="0" anchor="ctr">
            <a:no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799" dirty="0"/>
              <a:t>Node-RED/node-gen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8408BEE-1AB9-4BC9-85C5-F66512428815}"/>
              </a:ext>
            </a:extLst>
          </p:cNvPr>
          <p:cNvSpPr txBox="1">
            <a:spLocks/>
          </p:cNvSpPr>
          <p:nvPr/>
        </p:nvSpPr>
        <p:spPr>
          <a:xfrm>
            <a:off x="6664036" y="807708"/>
            <a:ext cx="5276750" cy="431823"/>
          </a:xfrm>
          <a:prstGeom prst="rect">
            <a:avLst/>
          </a:prstGeom>
        </p:spPr>
        <p:txBody>
          <a:bodyPr vert="horz" lIns="121891" tIns="60945" rIns="121891" bIns="60945" rtlCol="0" anchor="ctr">
            <a:no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799" dirty="0"/>
              <a:t>node-wot/Scripting API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4A7A71-068D-4DF5-B14A-DE255DFF4ED0}"/>
              </a:ext>
            </a:extLst>
          </p:cNvPr>
          <p:cNvSpPr txBox="1"/>
          <p:nvPr/>
        </p:nvSpPr>
        <p:spPr>
          <a:xfrm>
            <a:off x="6719558" y="1335100"/>
            <a:ext cx="4678084" cy="5258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49" dirty="0" err="1"/>
              <a:t>WoTHelpers.fetch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</a:t>
            </a:r>
            <a:r>
              <a:rPr lang="en-US" sz="1049" dirty="0" err="1">
                <a:solidFill>
                  <a:srgbClr val="0000FF"/>
                </a:solidFill>
              </a:rPr>
              <a:t>coap</a:t>
            </a:r>
            <a:r>
              <a:rPr lang="en-US" sz="1049" dirty="0">
                <a:solidFill>
                  <a:srgbClr val="0000FF"/>
                </a:solidFill>
              </a:rPr>
              <a:t>://localhost:5683/counter" </a:t>
            </a:r>
            <a:r>
              <a:rPr lang="en-US" sz="1049" dirty="0"/>
              <a:t>).then( </a:t>
            </a:r>
            <a:r>
              <a:rPr lang="en-US" sz="1049" dirty="0">
                <a:solidFill>
                  <a:srgbClr val="7030A0"/>
                </a:solidFill>
              </a:rPr>
              <a:t>async</a:t>
            </a:r>
            <a:r>
              <a:rPr lang="en-US" sz="1049" dirty="0"/>
              <a:t> (td) </a:t>
            </a:r>
            <a:r>
              <a:rPr lang="en-US" sz="1049" dirty="0">
                <a:solidFill>
                  <a:srgbClr val="7030A0"/>
                </a:solidFill>
              </a:rPr>
              <a:t>=&gt;</a:t>
            </a:r>
            <a:r>
              <a:rPr lang="en-US" sz="1049" dirty="0"/>
              <a:t> {</a:t>
            </a:r>
          </a:p>
          <a:p>
            <a:r>
              <a:rPr lang="en-US" sz="1049" dirty="0"/>
              <a:t>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using await for serial execution (note 'async' in then() of fetch())</a:t>
            </a:r>
          </a:p>
          <a:p>
            <a:r>
              <a:rPr lang="en-US" sz="1049" dirty="0"/>
              <a:t>  </a:t>
            </a:r>
            <a:r>
              <a:rPr lang="en-US" sz="1049" dirty="0">
                <a:solidFill>
                  <a:srgbClr val="7030A0"/>
                </a:solidFill>
              </a:rPr>
              <a:t>try</a:t>
            </a:r>
            <a:r>
              <a:rPr lang="en-US" sz="1049" dirty="0"/>
              <a:t> {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thing = </a:t>
            </a:r>
            <a:r>
              <a:rPr lang="en-US" sz="1049" dirty="0">
                <a:solidFill>
                  <a:srgbClr val="7030A0"/>
                </a:solidFill>
              </a:rPr>
              <a:t>await</a:t>
            </a:r>
            <a:r>
              <a:rPr lang="en-US" sz="1049" dirty="0"/>
              <a:t> </a:t>
            </a:r>
            <a:r>
              <a:rPr lang="en-US" sz="1049" dirty="0" err="1"/>
              <a:t>WoT.consume</a:t>
            </a:r>
            <a:r>
              <a:rPr lang="en-US" sz="1049" dirty="0"/>
              <a:t>(td);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"=== TD ===" </a:t>
            </a:r>
            <a:r>
              <a:rPr lang="en-US" sz="1049" dirty="0"/>
              <a:t>);</a:t>
            </a:r>
          </a:p>
          <a:p>
            <a:r>
              <a:rPr lang="en-US" sz="1049" dirty="0"/>
              <a:t>    console.info(td);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"=========="</a:t>
            </a:r>
            <a:r>
              <a:rPr lang="en-US" sz="1049" dirty="0"/>
              <a:t> );</a:t>
            </a:r>
          </a:p>
          <a:p>
            <a:r>
              <a:rPr lang="en-US" sz="1049" dirty="0"/>
              <a:t>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read property #1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read1 = </a:t>
            </a:r>
            <a:r>
              <a:rPr lang="en-US" sz="1049" dirty="0">
                <a:solidFill>
                  <a:srgbClr val="7030A0"/>
                </a:solidFill>
              </a:rPr>
              <a:t>await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is" </a:t>
            </a:r>
            <a:r>
              <a:rPr lang="en-US" sz="1049" dirty="0"/>
              <a:t>, read1);</a:t>
            </a:r>
          </a:p>
          <a:p>
            <a:r>
              <a:rPr lang="en-US" sz="1049" dirty="0"/>
              <a:t>  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increment property #1 (without step)</a:t>
            </a:r>
          </a:p>
          <a:p>
            <a:r>
              <a:rPr lang="en-US" sz="1049" dirty="0">
                <a:solidFill>
                  <a:srgbClr val="7030A0"/>
                </a:solidFill>
              </a:rPr>
              <a:t>    await </a:t>
            </a:r>
            <a:r>
              <a:rPr lang="en-US" sz="1049" dirty="0" err="1"/>
              <a:t>thing.invokeAction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"increment"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inc1 = </a:t>
            </a:r>
            <a:r>
              <a:rPr lang="en-US" sz="1049" dirty="0">
                <a:solidFill>
                  <a:srgbClr val="7030A0"/>
                </a:solidFill>
              </a:rPr>
              <a:t>await</a:t>
            </a:r>
            <a:r>
              <a:rPr lang="en-US" sz="1049" dirty="0"/>
              <a:t>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after increment #1 is" </a:t>
            </a:r>
            <a:r>
              <a:rPr lang="en-US" sz="1049" dirty="0"/>
              <a:t>, inc1);</a:t>
            </a:r>
          </a:p>
          <a:p>
            <a:r>
              <a:rPr lang="en-US" sz="1049" dirty="0"/>
              <a:t>  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increment property #2 (with step)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await</a:t>
            </a:r>
            <a:r>
              <a:rPr lang="en-US" sz="1049" dirty="0"/>
              <a:t> </a:t>
            </a:r>
            <a:r>
              <a:rPr lang="en-US" sz="1049" dirty="0" err="1"/>
              <a:t>thing.invokeAction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"increment" </a:t>
            </a:r>
            <a:r>
              <a:rPr lang="en-US" sz="1049" dirty="0"/>
              <a:t>, {'step' : 3});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inc2 = await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after increment #2 (with step 3) is" </a:t>
            </a:r>
            <a:r>
              <a:rPr lang="en-US" sz="1049" dirty="0"/>
              <a:t>, inc2);</a:t>
            </a:r>
          </a:p>
          <a:p>
            <a:r>
              <a:rPr lang="en-US" sz="1049" dirty="0"/>
              <a:t>      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decrement property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await </a:t>
            </a:r>
            <a:r>
              <a:rPr lang="en-US" sz="1049" dirty="0" err="1"/>
              <a:t>thing.invokeAction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"decrement" </a:t>
            </a:r>
            <a:r>
              <a:rPr lang="en-US" sz="1049" dirty="0"/>
              <a:t>);</a:t>
            </a:r>
          </a:p>
          <a:p>
            <a:r>
              <a:rPr lang="en-US" sz="1049" dirty="0">
                <a:solidFill>
                  <a:srgbClr val="7030A0"/>
                </a:solidFill>
              </a:rPr>
              <a:t>    let </a:t>
            </a:r>
            <a:r>
              <a:rPr lang="en-US" sz="1049" dirty="0"/>
              <a:t>dec1 = </a:t>
            </a:r>
            <a:r>
              <a:rPr lang="en-US" sz="1049" dirty="0">
                <a:solidFill>
                  <a:srgbClr val="7030A0"/>
                </a:solidFill>
              </a:rPr>
              <a:t>await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after decrement is"</a:t>
            </a:r>
            <a:r>
              <a:rPr lang="en-US" sz="1049" dirty="0"/>
              <a:t> , dec1);</a:t>
            </a:r>
          </a:p>
          <a:p>
            <a:endParaRPr lang="en-US" sz="1049" dirty="0"/>
          </a:p>
          <a:p>
            <a:r>
              <a:rPr lang="en-US" sz="1049" dirty="0"/>
              <a:t>  } </a:t>
            </a:r>
            <a:r>
              <a:rPr lang="en-US" sz="1049" dirty="0">
                <a:solidFill>
                  <a:srgbClr val="7030A0"/>
                </a:solidFill>
              </a:rPr>
              <a:t>catch</a:t>
            </a:r>
            <a:r>
              <a:rPr lang="en-US" sz="1049" dirty="0"/>
              <a:t>(err) {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console.error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"Script error:" </a:t>
            </a:r>
            <a:r>
              <a:rPr lang="en-US" sz="1049" dirty="0"/>
              <a:t>, err);</a:t>
            </a:r>
          </a:p>
          <a:p>
            <a:r>
              <a:rPr lang="en-US" sz="1049" dirty="0"/>
              <a:t>  }</a:t>
            </a:r>
          </a:p>
          <a:p>
            <a:endParaRPr lang="en-US" sz="1049" dirty="0"/>
          </a:p>
          <a:p>
            <a:r>
              <a:rPr lang="en-US" sz="1049" dirty="0"/>
              <a:t>}).catch( (err) </a:t>
            </a:r>
            <a:r>
              <a:rPr lang="en-US" sz="1049" dirty="0">
                <a:solidFill>
                  <a:srgbClr val="7030A0"/>
                </a:solidFill>
              </a:rPr>
              <a:t>=&gt;</a:t>
            </a:r>
            <a:r>
              <a:rPr lang="en-US" sz="1049" dirty="0"/>
              <a:t> { </a:t>
            </a:r>
            <a:r>
              <a:rPr lang="en-US" sz="1049" dirty="0" err="1"/>
              <a:t>console.error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"Fetch error:" </a:t>
            </a:r>
            <a:r>
              <a:rPr lang="en-US" sz="1049" dirty="0"/>
              <a:t>, err); });</a:t>
            </a:r>
          </a:p>
        </p:txBody>
      </p:sp>
      <p:pic>
        <p:nvPicPr>
          <p:cNvPr id="1026" name="Picture 2" descr="http://www.thingweb.io/img/logo.png">
            <a:extLst>
              <a:ext uri="{FF2B5EF4-FFF2-40B4-BE49-F238E27FC236}">
                <a16:creationId xmlns:a16="http://schemas.microsoft.com/office/drawing/2014/main" id="{FCF7ADAD-C716-482C-9776-469246A63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01745" y="1871297"/>
            <a:ext cx="2339041" cy="757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71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WoT WG Charter Work Items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945451" y="1485796"/>
            <a:ext cx="3279316" cy="53067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99" b="1" dirty="0"/>
              <a:t>Architectural Requirements, Use Cases, and Vocabulary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Understand and state requirements for new use cases, architectural patterns, and concepts.</a:t>
            </a:r>
          </a:p>
          <a:p>
            <a:pPr marL="0" indent="0">
              <a:buNone/>
            </a:pPr>
            <a:r>
              <a:rPr lang="en-US" sz="1799" b="1" dirty="0"/>
              <a:t>Link Relation Types: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Definition of specific link relation types for specific relationships.</a:t>
            </a:r>
          </a:p>
          <a:p>
            <a:pPr marL="0" indent="0">
              <a:buNone/>
            </a:pPr>
            <a:r>
              <a:rPr lang="en-US" sz="1799" b="1" dirty="0"/>
              <a:t>Observe Defaults: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For protocols such as HTTP where multiple ways to implement "observe" is possible, define a default.</a:t>
            </a:r>
          </a:p>
          <a:p>
            <a:pPr marL="0" indent="0">
              <a:buNone/>
            </a:pPr>
            <a:r>
              <a:rPr lang="en-US" sz="1799" b="1" dirty="0"/>
              <a:t>Implementation View Spec: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More fully define details of implementations.</a:t>
            </a:r>
            <a:endParaRPr lang="de-DE" sz="1399" dirty="0">
              <a:solidFill>
                <a:schemeClr val="accent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>
          <a:xfrm>
            <a:off x="4511423" y="1485798"/>
            <a:ext cx="3527781" cy="53067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99" b="1" dirty="0"/>
              <a:t>Interoperability Profiles: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Support plug-and-play </a:t>
            </a:r>
            <a:r>
              <a:rPr lang="en-US" sz="1399" dirty="0" err="1">
                <a:solidFill>
                  <a:schemeClr val="accent1"/>
                </a:solidFill>
              </a:rPr>
              <a:t>interoperabilty</a:t>
            </a:r>
            <a:r>
              <a:rPr lang="en-US" sz="1399" dirty="0">
                <a:solidFill>
                  <a:schemeClr val="accent1"/>
                </a:solidFill>
              </a:rPr>
              <a:t> via a profile mechanism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Define profiles that allow for finite </a:t>
            </a:r>
            <a:r>
              <a:rPr lang="en-US" sz="1399" dirty="0" err="1">
                <a:solidFill>
                  <a:schemeClr val="accent1"/>
                </a:solidFill>
              </a:rPr>
              <a:t>implementability</a:t>
            </a:r>
            <a:endParaRPr lang="en-US" sz="1399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799" b="1" dirty="0"/>
              <a:t>Thing Description Templates: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Define how Thing Descriptions can defined in a modular way.</a:t>
            </a:r>
          </a:p>
          <a:p>
            <a:pPr marL="0" indent="0">
              <a:buNone/>
            </a:pPr>
            <a:r>
              <a:rPr lang="en-US" sz="1799" b="1" dirty="0"/>
              <a:t>Complex Interactions: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Document how complex interactions can be supported via hypermedia controls.</a:t>
            </a:r>
          </a:p>
          <a:p>
            <a:pPr marL="0" indent="0">
              <a:buNone/>
            </a:pPr>
            <a:r>
              <a:rPr lang="en-US" sz="1799" b="1" dirty="0"/>
              <a:t>Discovery: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Define how Things are discovered in both local and global contexts and Thing Descriptions are distributed.</a:t>
            </a:r>
          </a:p>
          <a:p>
            <a:pPr lvl="1"/>
            <a:endParaRPr lang="en-US" sz="1199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925">
              <a:defRPr/>
            </a:pPr>
            <a:fld id="{30564719-00ED-40AD-AF49-5F6D6B9333CD}" type="slidenum">
              <a:rPr lang="en-US" sz="1599">
                <a:solidFill>
                  <a:prstClr val="black">
                    <a:tint val="75000"/>
                  </a:prstClr>
                </a:solidFill>
                <a:latin typeface="Calibri"/>
              </a:rPr>
              <a:pPr defTabSz="1218925">
                <a:defRPr/>
              </a:pPr>
              <a:t>6</a:t>
            </a:fld>
            <a:endParaRPr lang="en-US" sz="1599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5" name="Content Placeholder 10"/>
          <p:cNvSpPr txBox="1">
            <a:spLocks/>
          </p:cNvSpPr>
          <p:nvPr/>
        </p:nvSpPr>
        <p:spPr>
          <a:xfrm>
            <a:off x="8325861" y="1485796"/>
            <a:ext cx="3164540" cy="5336972"/>
          </a:xfrm>
          <a:prstGeom prst="rect">
            <a:avLst/>
          </a:prstGeom>
        </p:spPr>
        <p:txBody>
          <a:bodyPr vert="horz" lIns="121891" tIns="60945" rIns="121891" bIns="60945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799" b="1" dirty="0"/>
              <a:t>Identifier Management: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Mitigate privacy risks by defining how identifiers are managed and updated.</a:t>
            </a:r>
          </a:p>
          <a:p>
            <a:pPr marL="0" indent="0">
              <a:buNone/>
            </a:pPr>
            <a:r>
              <a:rPr lang="en-US" sz="1799" b="1" dirty="0"/>
              <a:t>Security Schemes: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Vocabulary for new security schemes supporting targeted protocols and use cases.</a:t>
            </a:r>
          </a:p>
          <a:p>
            <a:pPr marL="0" indent="0">
              <a:buNone/>
            </a:pPr>
            <a:r>
              <a:rPr lang="en-US" sz="1799" b="1" dirty="0"/>
              <a:t>Thing Description Vocabulary: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Extensions to Thing Description vocabulary definitions.</a:t>
            </a:r>
          </a:p>
          <a:p>
            <a:pPr marL="0" indent="0">
              <a:buNone/>
            </a:pPr>
            <a:r>
              <a:rPr lang="en-US" sz="1799" b="1" dirty="0"/>
              <a:t>Protocol Vocabulary and Bindings: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Extensions to protocol vocabulary definitions and protocol bindings.</a:t>
            </a:r>
          </a:p>
        </p:txBody>
      </p:sp>
    </p:spTree>
    <p:extLst>
      <p:ext uri="{BB962C8B-B14F-4D97-AF65-F5344CB8AC3E}">
        <p14:creationId xmlns:p14="http://schemas.microsoft.com/office/powerpoint/2010/main" val="3364172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CE28E-7173-A149-86C5-A83752C77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F39E2-B083-1C4A-91A1-2F3A4EDF0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3734"/>
            <a:ext cx="10515600" cy="50932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New/Updated Normative Documents in Draft Status:</a:t>
            </a:r>
          </a:p>
          <a:p>
            <a:r>
              <a:rPr lang="en-US" sz="2400" dirty="0"/>
              <a:t>Architecture 1.1: </a:t>
            </a:r>
            <a:r>
              <a:rPr lang="en-US" sz="2400" dirty="0">
                <a:hlinkClick r:id="rId2"/>
              </a:rPr>
              <a:t>https://github.com/w3c/wot-architecture</a:t>
            </a:r>
            <a:endParaRPr lang="en-US" sz="2400" dirty="0"/>
          </a:p>
          <a:p>
            <a:r>
              <a:rPr lang="en-US" sz="2400" dirty="0"/>
              <a:t>Thing Description 1.1: </a:t>
            </a:r>
            <a:r>
              <a:rPr lang="en-US" sz="2400" dirty="0">
                <a:hlinkClick r:id="rId3"/>
              </a:rPr>
              <a:t>https://github.com/w3c/wot-thing-description</a:t>
            </a:r>
            <a:endParaRPr lang="en-US" sz="2400" dirty="0"/>
          </a:p>
          <a:p>
            <a:r>
              <a:rPr lang="en-US" sz="2400" dirty="0"/>
              <a:t>Discovery: </a:t>
            </a:r>
            <a:r>
              <a:rPr lang="en-US" sz="2400" dirty="0">
                <a:hlinkClick r:id="rId4"/>
              </a:rPr>
              <a:t>https://github.com/w3c/wot-discovery</a:t>
            </a:r>
            <a:endParaRPr lang="en-US" sz="2400" dirty="0"/>
          </a:p>
          <a:p>
            <a:r>
              <a:rPr lang="en-US" sz="2400" dirty="0"/>
              <a:t>Profiles: </a:t>
            </a:r>
            <a:r>
              <a:rPr lang="en-US" sz="2400" dirty="0">
                <a:hlinkClick r:id="rId5"/>
              </a:rPr>
              <a:t>https://github.com/w3c/wot-profile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New/Updated Informative Documents in Draft Status:</a:t>
            </a:r>
          </a:p>
          <a:p>
            <a:r>
              <a:rPr lang="en-US" sz="2400" dirty="0"/>
              <a:t>Binding Templates: </a:t>
            </a:r>
            <a:r>
              <a:rPr lang="en-US" sz="2400" dirty="0">
                <a:hlinkClick r:id="rId6"/>
              </a:rPr>
              <a:t>https://github.com/w3c/wot-binding-templates</a:t>
            </a:r>
            <a:endParaRPr lang="en-US" sz="2400" dirty="0"/>
          </a:p>
          <a:p>
            <a:r>
              <a:rPr lang="en-US" sz="2400" dirty="0"/>
              <a:t>Scripting API: </a:t>
            </a:r>
            <a:r>
              <a:rPr lang="en-US" sz="2400" dirty="0">
                <a:hlinkClick r:id="rId7"/>
              </a:rPr>
              <a:t>https://github.com/w3c/wot-scripting-api</a:t>
            </a:r>
            <a:endParaRPr lang="en-US" sz="2400" dirty="0"/>
          </a:p>
          <a:p>
            <a:r>
              <a:rPr lang="en-US" sz="2400" dirty="0"/>
              <a:t>Use Cases and Requirements: </a:t>
            </a:r>
            <a:r>
              <a:rPr lang="en-US" sz="2400" dirty="0">
                <a:hlinkClick r:id="rId8"/>
              </a:rPr>
              <a:t>https://github.com/w3c/wot-usecases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Marketing Improvements:</a:t>
            </a:r>
          </a:p>
          <a:p>
            <a:r>
              <a:rPr lang="en-US" sz="2400" dirty="0"/>
              <a:t>New Web Site, Animation, Resources: </a:t>
            </a:r>
            <a:r>
              <a:rPr lang="en-US" sz="2400" dirty="0">
                <a:hlinkClick r:id="rId9"/>
              </a:rPr>
              <a:t>https://www.w3.org/WoT/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37EDA3-5E36-5B44-9A33-ECA0BB04C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1FDE16-877E-D048-AD91-7DC05B84C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7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73CB51C-37F6-EE41-949E-EC92BA48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2021-03-11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78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Contacts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>
          <a:xfrm>
            <a:off x="609600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Michael McCool</a:t>
            </a:r>
          </a:p>
          <a:p>
            <a:pPr marL="0" indent="0">
              <a:buNone/>
            </a:pPr>
            <a:r>
              <a:rPr lang="de-DE" dirty="0"/>
              <a:t>Principal Engineer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Intel</a:t>
            </a:r>
          </a:p>
          <a:p>
            <a:pPr marL="0" indent="0">
              <a:buNone/>
            </a:pPr>
            <a:r>
              <a:rPr lang="de-DE" dirty="0"/>
              <a:t>Technology Pathfinding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2"/>
              </a:rPr>
              <a:t>michael.mccool@intel.com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half" idx="2"/>
          </p:nvPr>
        </p:nvSpPr>
        <p:spPr>
          <a:xfrm>
            <a:off x="6197601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Sebastian Kaebisch</a:t>
            </a:r>
          </a:p>
          <a:p>
            <a:pPr marL="0" indent="0">
              <a:buNone/>
            </a:pPr>
            <a:r>
              <a:rPr lang="en-US" dirty="0"/>
              <a:t>Senior Key Expert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Siemens</a:t>
            </a:r>
          </a:p>
          <a:p>
            <a:pPr marL="0" indent="0">
              <a:buNone/>
            </a:pPr>
            <a:r>
              <a:rPr lang="en-US" dirty="0"/>
              <a:t>Technology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3"/>
              </a:rPr>
              <a:t>sebastian.kaebisch@siemens.com</a:t>
            </a:r>
            <a:endParaRPr lang="en-US" dirty="0"/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CECCD964-B803-436B-ABB9-013564AE8161}"/>
              </a:ext>
            </a:extLst>
          </p:cNvPr>
          <p:cNvSpPr txBox="1">
            <a:spLocks/>
          </p:cNvSpPr>
          <p:nvPr/>
        </p:nvSpPr>
        <p:spPr>
          <a:xfrm>
            <a:off x="3577033" y="910032"/>
            <a:ext cx="5384800" cy="4523607"/>
          </a:xfrm>
          <a:prstGeom prst="rect">
            <a:avLst/>
          </a:prstGeom>
        </p:spPr>
        <p:txBody>
          <a:bodyPr vert="horz" lIns="121891" tIns="60945" rIns="121891" bIns="60945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99" dirty="0">
                <a:hlinkClick r:id="rId4"/>
              </a:rPr>
              <a:t>https://www.w3.org/WoT</a:t>
            </a:r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1429936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F2792D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F038A28-D6FA-EA47-A702-194D6D433751}" vid="{6C1D8679-B121-8E40-B742-2A1F72F48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</TotalTime>
  <Words>1052</Words>
  <Application>Microsoft Macintosh PowerPoint</Application>
  <PresentationFormat>Widescreen</PresentationFormat>
  <Paragraphs>193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Schoolbook</vt:lpstr>
      <vt:lpstr>Consolas</vt:lpstr>
      <vt:lpstr>Wingdings</vt:lpstr>
      <vt:lpstr>Office Theme</vt:lpstr>
      <vt:lpstr>WoT Summary and Status</vt:lpstr>
      <vt:lpstr>W3C Web of Things (WoT)</vt:lpstr>
      <vt:lpstr>WoT Descriptive Interoperability</vt:lpstr>
      <vt:lpstr>Usage Patterns Overview</vt:lpstr>
      <vt:lpstr>WoT Orchestration</vt:lpstr>
      <vt:lpstr>Current WoT WG Charter Work Items</vt:lpstr>
      <vt:lpstr>Current Status</vt:lpstr>
      <vt:lpstr>Contacts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PoC Projects</dc:title>
  <dc:creator>Mccool, Michael</dc:creator>
  <cp:keywords>CTPClassification=CTP_NT</cp:keywords>
  <cp:lastModifiedBy>Mccool, Michael</cp:lastModifiedBy>
  <cp:revision>28</cp:revision>
  <dcterms:created xsi:type="dcterms:W3CDTF">2020-06-08T01:23:04Z</dcterms:created>
  <dcterms:modified xsi:type="dcterms:W3CDTF">2021-03-11T16:32:17Z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258c2d75-0f12-43b9-9641-81f35fb292c0</vt:lpwstr>
  </property>
  <property fmtid="{D5CDD505-2E9C-101B-9397-08002B2CF9AE}" pid="3" name="CTP_TimeStamp">
    <vt:lpwstr>2020-06-08 02:21:01Z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